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  <p:sldMasterId id="2147483996" r:id="rId2"/>
  </p:sldMasterIdLst>
  <p:notesMasterIdLst>
    <p:notesMasterId r:id="rId62"/>
  </p:notesMasterIdLst>
  <p:handoutMasterIdLst>
    <p:handoutMasterId r:id="rId63"/>
  </p:handoutMasterIdLst>
  <p:sldIdLst>
    <p:sldId id="267" r:id="rId3"/>
    <p:sldId id="268" r:id="rId4"/>
    <p:sldId id="326" r:id="rId5"/>
    <p:sldId id="325" r:id="rId6"/>
    <p:sldId id="333" r:id="rId7"/>
    <p:sldId id="327" r:id="rId8"/>
    <p:sldId id="334" r:id="rId9"/>
    <p:sldId id="335" r:id="rId10"/>
    <p:sldId id="336" r:id="rId11"/>
    <p:sldId id="337" r:id="rId12"/>
    <p:sldId id="288" r:id="rId13"/>
    <p:sldId id="270" r:id="rId14"/>
    <p:sldId id="338" r:id="rId15"/>
    <p:sldId id="344" r:id="rId16"/>
    <p:sldId id="271" r:id="rId17"/>
    <p:sldId id="273" r:id="rId18"/>
    <p:sldId id="272" r:id="rId19"/>
    <p:sldId id="289" r:id="rId20"/>
    <p:sldId id="290" r:id="rId21"/>
    <p:sldId id="345" r:id="rId22"/>
    <p:sldId id="339" r:id="rId23"/>
    <p:sldId id="340" r:id="rId24"/>
    <p:sldId id="292" r:id="rId25"/>
    <p:sldId id="346" r:id="rId26"/>
    <p:sldId id="275" r:id="rId27"/>
    <p:sldId id="347" r:id="rId28"/>
    <p:sldId id="349" r:id="rId29"/>
    <p:sldId id="293" r:id="rId30"/>
    <p:sldId id="348" r:id="rId31"/>
    <p:sldId id="350" r:id="rId32"/>
    <p:sldId id="294" r:id="rId33"/>
    <p:sldId id="295" r:id="rId34"/>
    <p:sldId id="342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51" r:id="rId46"/>
    <p:sldId id="311" r:id="rId47"/>
    <p:sldId id="312" r:id="rId48"/>
    <p:sldId id="343" r:id="rId49"/>
    <p:sldId id="352" r:id="rId50"/>
    <p:sldId id="353" r:id="rId51"/>
    <p:sldId id="364" r:id="rId52"/>
    <p:sldId id="354" r:id="rId53"/>
    <p:sldId id="355" r:id="rId54"/>
    <p:sldId id="356" r:id="rId55"/>
    <p:sldId id="357" r:id="rId56"/>
    <p:sldId id="360" r:id="rId57"/>
    <p:sldId id="361" r:id="rId58"/>
    <p:sldId id="362" r:id="rId59"/>
    <p:sldId id="365" r:id="rId60"/>
    <p:sldId id="363" r:id="rId61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>
      <p:cViewPr>
        <p:scale>
          <a:sx n="94" d="100"/>
          <a:sy n="94" d="100"/>
        </p:scale>
        <p:origin x="2160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52"/>
    </p:cViewPr>
  </p:sorterViewPr>
  <p:notesViewPr>
    <p:cSldViewPr>
      <p:cViewPr varScale="1">
        <p:scale>
          <a:sx n="75" d="100"/>
          <a:sy n="75" d="100"/>
        </p:scale>
        <p:origin x="-1890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Relationship Id="rId2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Relationship Id="rId2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491DB2E2-B50A-2548-A869-92ACD657CCE3}" type="datetime4">
              <a:rPr lang="en-US" altLang="en-US"/>
              <a:pPr>
                <a:defRPr/>
              </a:pPr>
              <a:t>November 27, 2016</a:t>
            </a:fld>
            <a:endParaRPr lang="en-US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en-US"/>
              <a:t>Chapter 1 — Computer Abstractions and Technology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2EAEDAA1-8A59-214A-B2E5-A2EA172AFF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33EDBBC4-5697-B74C-B0BE-F4859C84B84F}" type="datetime4">
              <a:rPr lang="en-US" altLang="en-US"/>
              <a:pPr>
                <a:defRPr/>
              </a:pPr>
              <a:t>November 27, 2016</a:t>
            </a:fld>
            <a:endParaRPr lang="en-US" alt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US" altLang="en-US"/>
              <a:t>Chapter 1 — Computer Abstractions and Technology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EEA03143-CEDD-2A4A-BAA8-1EF25FD1EE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899214-F0C7-6D45-ADAA-262B2013A9C6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317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5CF5AEA-FC72-7142-AA5A-747FDAA1FFD5}" type="slidenum">
              <a:rPr lang="en-US" altLang="en-US">
                <a:latin typeface="Times New Roman" charset="0"/>
              </a:rPr>
              <a:pPr/>
              <a:t>1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317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81A5D6B-C45C-7B4C-A231-556749E86A98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552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553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56978AC-1F33-BA45-9B28-7D7E409D8C11}" type="slidenum">
              <a:rPr lang="en-US" altLang="en-US">
                <a:latin typeface="Times New Roman" charset="0"/>
              </a:rPr>
              <a:pPr/>
              <a:t>15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553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E780329-2948-F242-9FB2-E788947CD191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573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573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1A6E6F3-8CB3-E94E-838C-5D82BBB93C28}" type="slidenum">
              <a:rPr lang="en-US" altLang="en-US">
                <a:latin typeface="Times New Roman" charset="0"/>
              </a:rPr>
              <a:pPr/>
              <a:t>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573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E215D18-9053-6141-9FFD-36BD16B61802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593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593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2BBEE8D-9337-2F4F-8EC0-7DB5C73E2FDF}" type="slidenum">
              <a:rPr lang="en-US" altLang="en-US">
                <a:latin typeface="Times New Roman" charset="0"/>
              </a:rPr>
              <a:pPr/>
              <a:t>17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593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109F627-FEE6-344D-86D8-E7AF01686428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14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614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A942658-A026-7344-81B2-F0B8FBE0CFFF}" type="slidenum">
              <a:rPr lang="en-US" altLang="en-US">
                <a:latin typeface="Times New Roman" charset="0"/>
              </a:rPr>
              <a:pPr/>
              <a:t>18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14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34A491D-861E-7E42-9E66-B212E929FD8A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34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634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D768BC7-F9DA-9548-883E-BF67354452CB}" type="slidenum">
              <a:rPr lang="en-US" altLang="en-US">
                <a:latin typeface="Times New Roman" charset="0"/>
              </a:rPr>
              <a:pPr/>
              <a:t>19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34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45CFFA2-B2BD-0846-B96B-AEF96D8BE740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55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655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8BD662F-1822-2348-8029-B6ADDB192C0E}" type="slidenum">
              <a:rPr lang="en-US" altLang="en-US">
                <a:latin typeface="Times New Roman" charset="0"/>
              </a:rPr>
              <a:pPr/>
              <a:t>20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55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7CF331F-FBF8-E346-886A-E732CC1468D1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75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675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ED69168-2BC6-A442-92F6-3905D8F42F76}" type="slidenum">
              <a:rPr lang="en-US" altLang="en-US">
                <a:latin typeface="Times New Roman" charset="0"/>
              </a:rPr>
              <a:pPr/>
              <a:t>21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758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04AE16C-C29B-F543-A42D-4A760515B9AB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96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696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956C30E-652C-244E-9B16-09032A4AC500}" type="slidenum">
              <a:rPr lang="en-US" altLang="en-US">
                <a:latin typeface="Times New Roman" charset="0"/>
              </a:rPr>
              <a:pPr/>
              <a:t>22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6963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996E78-E397-7043-BED1-FAED67B53F43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16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716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6A84617-C522-244B-ABC1-584B4D288413}" type="slidenum">
              <a:rPr lang="en-US" altLang="en-US">
                <a:latin typeface="Times New Roman" charset="0"/>
              </a:rPr>
              <a:pPr/>
              <a:t>23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16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57FEDFC-77E6-414B-825A-F0295601BB38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37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737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488181D-923F-6748-9DC0-518ED838D34B}" type="slidenum">
              <a:rPr lang="en-US" altLang="en-US">
                <a:latin typeface="Times New Roman" charset="0"/>
              </a:rPr>
              <a:pPr/>
              <a:t>24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373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25CD2C3-73B1-0644-B2B8-946D19B63D0B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337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337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58614E-345D-6D42-AFDF-DB2DB89E27C7}" type="slidenum">
              <a:rPr lang="en-US" altLang="en-US">
                <a:latin typeface="Times New Roman" charset="0"/>
              </a:rPr>
              <a:pPr/>
              <a:t>2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337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C1E7970-1DE2-AA4A-B0C7-7DAF117592DE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57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757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FCBBD80-9B5E-8042-B34C-745C072B4304}" type="slidenum">
              <a:rPr lang="en-US" altLang="en-US">
                <a:latin typeface="Times New Roman" charset="0"/>
              </a:rPr>
              <a:pPr/>
              <a:t>25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57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2758A19-55CC-0646-ADBF-2176370C5F48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78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778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D1B157F-F32D-4147-BA2F-8D1BD09D2295}" type="slidenum">
              <a:rPr lang="en-US" altLang="en-US">
                <a:latin typeface="Times New Roman" charset="0"/>
              </a:rPr>
              <a:pPr/>
              <a:t>26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782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8004BD6-00DA-3C43-8869-ED8D8D86DFC9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98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798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A23CE3-4919-E64D-A877-30C9010B1821}" type="slidenum">
              <a:rPr lang="en-US" altLang="en-US">
                <a:latin typeface="Times New Roman" charset="0"/>
              </a:rPr>
              <a:pPr/>
              <a:t>27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7987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B9AEBAA-9DA9-E945-BC2B-07DC7AC8FFD6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8192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8192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EBFF714-A1F5-0C43-80B6-856ADAFA15F5}" type="slidenum">
              <a:rPr lang="en-US" altLang="en-US">
                <a:latin typeface="Times New Roman" charset="0"/>
              </a:rPr>
              <a:pPr/>
              <a:t>28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819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860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9FDDBA2-F1E1-964A-AA95-E16F16E75BF2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860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860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1C19BD4-DAB8-CA43-BED4-E4EF5F77F4D5}" type="slidenum">
              <a:rPr lang="en-US" altLang="en-US">
                <a:latin typeface="Times New Roman" charset="0"/>
              </a:rPr>
              <a:pPr/>
              <a:t>31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860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8EA71D-EFE6-674A-927A-950E28B023A0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880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783FCB8-0269-EA40-B153-D1BB726E4173}" type="slidenum">
              <a:rPr lang="en-US" altLang="en-US">
                <a:latin typeface="Times New Roman" charset="0"/>
              </a:rPr>
              <a:pPr/>
              <a:t>32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880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9011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E2A448B-8B35-5E47-A60C-F89F9AD8036D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011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9011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1ACC8D7-9EE8-4F43-8BFD-F5D3A2100312}" type="slidenum">
              <a:rPr lang="en-US" altLang="en-US">
                <a:latin typeface="Times New Roman" charset="0"/>
              </a:rPr>
              <a:pPr/>
              <a:t>33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011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921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2619557-2981-5A48-A94D-E057EEF10A23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216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921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2599173-72D1-D44A-B0D6-3ADE429C629A}" type="slidenum">
              <a:rPr lang="en-US" altLang="en-US">
                <a:latin typeface="Times New Roman" charset="0"/>
              </a:rPr>
              <a:pPr/>
              <a:t>34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21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942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C0E7BE3-02C3-6044-A4DA-15545B59CFB8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42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942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BD9A3ED-1BFB-F54A-B0C2-498090DE7322}" type="slidenum">
              <a:rPr lang="en-US" altLang="en-US">
                <a:latin typeface="Times New Roman" charset="0"/>
              </a:rPr>
              <a:pPr/>
              <a:t>35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42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5A84BB3-A287-934C-9EE7-3C69A12FC5BC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BBEEAFC-0A67-644C-A391-AFD7FBE5B29C}" type="slidenum">
              <a:rPr lang="en-US" altLang="en-US">
                <a:latin typeface="Times New Roman" charset="0"/>
              </a:rPr>
              <a:pPr/>
              <a:t>36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Times New Roman" charset="0"/>
              </a:rPr>
              <a:t>Morgan Kaufmann Publishers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C3945A0-A4F3-FB48-9F5F-561716919F23}" type="datetime4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November 27, 2016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8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358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279B3D7-9C0A-F049-95E5-5D4906442A78}" type="slidenum">
              <a:rPr lang="en-US" altLang="en-US">
                <a:solidFill>
                  <a:srgbClr val="000000"/>
                </a:solidFill>
                <a:latin typeface="Times New Roman" charset="0"/>
              </a:rPr>
              <a:pPr/>
              <a:t>3</a:t>
            </a:fld>
            <a:endParaRPr lang="en-US" alt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8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62EA8E8-56B4-154D-9ED4-121EE50CD8D3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5BBA948-5A9B-434A-9B2F-D6558AE123B6}" type="slidenum">
              <a:rPr lang="en-US" altLang="en-US">
                <a:latin typeface="Times New Roman" charset="0"/>
              </a:rPr>
              <a:pPr/>
              <a:t>37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003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50C0BB1-53C3-D94F-9201-FD97506FEA4D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035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003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178F384-3F9B-7F40-9BBC-1AEFC4A5FF11}" type="slidenum">
              <a:rPr lang="en-US" altLang="en-US">
                <a:latin typeface="Times New Roman" charset="0"/>
              </a:rPr>
              <a:pPr/>
              <a:t>38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03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F3B3CF6-A5E6-5545-AD5A-5A54BDBB6155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C2C5BC7-EC68-3D4E-A3AB-2516E240AFAF}" type="slidenum">
              <a:rPr lang="en-US" altLang="en-US">
                <a:latin typeface="Times New Roman" charset="0"/>
              </a:rPr>
              <a:pPr/>
              <a:t>39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25C46D0-1CF7-364F-9599-84BAF63CE014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4B5A591-CD49-7C43-93D1-52685E643159}" type="slidenum">
              <a:rPr lang="en-US" altLang="en-US">
                <a:latin typeface="Times New Roman" charset="0"/>
              </a:rPr>
              <a:pPr/>
              <a:t>40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CAC8531-35A3-4641-B2F0-04797C5CDF9A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02DA7B7-422C-0443-84CC-DC8334FD55FD}" type="slidenum">
              <a:rPr lang="en-US" altLang="en-US">
                <a:latin typeface="Times New Roman" charset="0"/>
              </a:rPr>
              <a:pPr/>
              <a:t>41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F1F4C91-8582-CD4B-B3D5-05DCDB56C07E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AA170D6-900E-FD48-8DA4-C2E3500FFAC7}" type="slidenum">
              <a:rPr lang="en-US" altLang="en-US">
                <a:latin typeface="Times New Roman" charset="0"/>
              </a:rPr>
              <a:pPr/>
              <a:t>42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085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059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8BEFD88-09DE-9344-9892-6474CA605762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105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105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3BDC140-6C0D-694F-B550-CE94DFD66735}" type="slidenum">
              <a:rPr lang="en-US" altLang="en-US">
                <a:latin typeface="Times New Roman" charset="0"/>
              </a:rPr>
              <a:pPr/>
              <a:t>43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105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36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E8A7B90-32BF-4940-8CEF-32E4A9C79A13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136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136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C3ACB85-945F-DA49-9E76-B8E728E61589}" type="slidenum">
              <a:rPr lang="en-US" altLang="en-US">
                <a:latin typeface="Times New Roman" charset="0"/>
              </a:rPr>
              <a:pPr/>
              <a:t>45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136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571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AAFA39D-269B-D04D-AEFB-1A4F085B27F7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1571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1571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5C40600-E7A1-C04C-9296-9696A130E010}" type="slidenum">
              <a:rPr lang="en-US" altLang="en-US">
                <a:latin typeface="Times New Roman" charset="0"/>
              </a:rPr>
              <a:pPr/>
              <a:t>46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87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9A02A46-FCA2-454E-AA78-A2A8B3B4BEAC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187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187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6376A11-AB9F-B645-A448-AF0A3BA74B25}" type="slidenum">
              <a:rPr lang="en-US" altLang="en-US">
                <a:latin typeface="Times New Roman" charset="0"/>
              </a:rPr>
              <a:pPr/>
              <a:t>48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1878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5902FE8-1D6E-FC45-BEAE-5C32F0A746CC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378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378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1B28A80-CCF2-0B40-BCAF-0CBF32EB1305}" type="slidenum">
              <a:rPr lang="en-US" altLang="en-US">
                <a:latin typeface="Times New Roman" charset="0"/>
              </a:rPr>
              <a:pPr/>
              <a:t>4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378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08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43C4859-0233-2A42-BC0F-EC19E56C6562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208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208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00CDD4A-EE91-4842-BB8F-3C325A51E4E8}" type="slidenum">
              <a:rPr lang="en-US" altLang="en-US">
                <a:latin typeface="Times New Roman" charset="0"/>
              </a:rPr>
              <a:pPr/>
              <a:t>49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2083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39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BC756B4-7012-D244-B36C-E1DBBB657E92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239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239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7D9FA25-B9FA-F742-A5DC-58972410D89E}" type="slidenum">
              <a:rPr lang="en-US" altLang="en-US">
                <a:latin typeface="Times New Roman" charset="0"/>
              </a:rPr>
              <a:pPr/>
              <a:t>51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2390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59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5BB76D3-2DB8-2144-B3F0-F73BC16E3546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2595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259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0D4487-BED3-B948-8D39-A9C19508B3B5}" type="slidenum">
              <a:rPr lang="en-US" altLang="en-US">
                <a:latin typeface="Times New Roman" charset="0"/>
              </a:rPr>
              <a:pPr/>
              <a:t>52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2595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224C5FD-9485-1E42-96F3-5665D20583BD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A2F7888-E90C-234F-8CDB-E5EE218F2D08}" type="slidenum">
              <a:rPr lang="en-US" altLang="en-US">
                <a:latin typeface="Times New Roman" charset="0"/>
              </a:rPr>
              <a:pPr/>
              <a:t>53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2800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00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E57646C-638A-884B-9121-66C059C82CCE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300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5BC128F-66E3-9142-AB5C-1C848233AE1A}" type="slidenum">
              <a:rPr lang="en-US" altLang="en-US">
                <a:latin typeface="Times New Roman" charset="0"/>
              </a:rPr>
              <a:pPr/>
              <a:t>54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005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20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FEA6F75-310D-E849-996E-C819C01CCC23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20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321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BFEA655-A120-B24E-B40E-94DA5B2246AE}" type="slidenum">
              <a:rPr lang="en-US" altLang="en-US">
                <a:latin typeface="Times New Roman" charset="0"/>
              </a:rPr>
              <a:pPr/>
              <a:t>55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210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41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E541422-DC8A-B146-9E60-4AFCD7E586EF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41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341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785521C-C449-D04D-A4DA-4079705F4275}" type="slidenum">
              <a:rPr lang="en-US" altLang="en-US">
                <a:latin typeface="Times New Roman" charset="0"/>
              </a:rPr>
              <a:pPr/>
              <a:t>56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414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619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A335339-4A02-3040-833D-3A9D03CBBA1C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61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361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19C7557-364D-734E-91E1-97511564D717}" type="slidenum">
              <a:rPr lang="en-US" altLang="en-US">
                <a:latin typeface="Times New Roman" charset="0"/>
              </a:rPr>
              <a:pPr/>
              <a:t>57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619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82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A35C49C9-C310-444B-8D6A-46011CC5C70E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82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382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EAD1A72-2631-6F43-968D-DF1FBB79D60B}" type="slidenum">
              <a:rPr lang="en-US" altLang="en-US">
                <a:latin typeface="Times New Roman" charset="0"/>
              </a:rPr>
              <a:pPr/>
              <a:t>58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382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02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0FB515C-6D8F-1540-B013-009D12C55D46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402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1402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A99EF56-D8FF-534C-87C7-BBC703F5E0C9}" type="slidenum">
              <a:rPr lang="en-US" altLang="en-US">
                <a:latin typeface="Times New Roman" charset="0"/>
              </a:rPr>
              <a:pPr/>
              <a:t>59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14029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399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E453AB0-876B-1B48-B8E4-8BB4B93E1B63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399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399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337A9D3-F9BF-B542-99B6-2E6A4E94EE67}" type="slidenum">
              <a:rPr lang="en-US" altLang="en-US">
                <a:latin typeface="Times New Roman" charset="0"/>
              </a:rPr>
              <a:pPr/>
              <a:t>5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399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7D8D8BE-4017-C84C-904D-37A3FBA2A835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430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430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788F5BE-CE43-2546-B630-07BA2150BDA8}" type="slidenum">
              <a:rPr lang="en-US" altLang="en-US">
                <a:latin typeface="Times New Roman" charset="0"/>
              </a:rPr>
              <a:pPr/>
              <a:t>7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4301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70B7CD9-D9AB-6149-8F3D-712D868AE899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460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460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ED3164A-7BAE-2E49-A0A5-C37D56ECD398}" type="slidenum">
              <a:rPr lang="en-US" altLang="en-US">
                <a:latin typeface="Times New Roman" charset="0"/>
              </a:rPr>
              <a:pPr/>
              <a:t>9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4608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AU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2D3D6E2-C145-1F4C-9C72-F05B590BB62E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4915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491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790D686-C952-D94C-B38C-39221CC0B5DE}" type="slidenum">
              <a:rPr lang="en-US" altLang="en-US">
                <a:latin typeface="Times New Roman" charset="0"/>
              </a:rPr>
              <a:pPr/>
              <a:t>11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491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3AFA626-3EC5-3545-A25E-A7895C1DE461}" type="datetime4">
              <a:rPr lang="en-US" altLang="en-US">
                <a:latin typeface="Times New Roman" charset="0"/>
              </a:rPr>
              <a:pPr/>
              <a:t>November 27, 2016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512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>
                <a:latin typeface="Times New Roman" charset="0"/>
              </a:rPr>
              <a:t>Chapter 1 — Computer Abstractions and Technology</a:t>
            </a:r>
          </a:p>
        </p:txBody>
      </p:sp>
      <p:sp>
        <p:nvSpPr>
          <p:cNvPr id="512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C82FCD2-9D56-2547-AAED-FB564945F6E1}" type="slidenum">
              <a:rPr lang="en-US" altLang="en-US">
                <a:latin typeface="Times New Roman" charset="0"/>
              </a:rPr>
              <a:pPr/>
              <a:t>12</a:t>
            </a:fld>
            <a:endParaRPr lang="en-US" altLang="en-US">
              <a:latin typeface="Times New Roman" charset="0"/>
            </a:endParaRPr>
          </a:p>
        </p:txBody>
      </p:sp>
      <p:sp>
        <p:nvSpPr>
          <p:cNvPr id="512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8" name="Picture 8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9725"/>
            <a:ext cx="13604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pic>
        <p:nvPicPr>
          <p:cNvPr id="11" name="Picture 1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64246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3" y="188913"/>
            <a:ext cx="73025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charset="0"/>
              </a:defRPr>
            </a:lvl1pPr>
          </a:lstStyle>
          <a:p>
            <a:pPr lvl="0"/>
            <a:r>
              <a:rPr lang="en-AU" noProof="0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charset="0"/>
              <a:buNone/>
              <a:defRPr>
                <a:latin typeface="Arial Black" charset="0"/>
              </a:defRPr>
            </a:lvl1pPr>
          </a:lstStyle>
          <a:p>
            <a:pPr lvl="0"/>
            <a:r>
              <a:rPr lang="en-AU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4293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BEAC8FFB-CE1C-B340-84B1-12B767A42E3F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3124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78414038-2F36-3B44-B041-0E5D7ABB2FFB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39385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97503127-6062-B949-B2D0-E4B017D8753C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3178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D230F40B-49BA-F24B-9004-9A3A3020C94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2314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FB1BE826-5FC3-6840-8CB6-67045BB5B9D1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34852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EA9A3-B34A-B14D-AA30-4EE80536D4A1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D0C0E-DE34-824C-A60F-E5FF0AF66E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82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5AC7D7-3099-7F42-B53C-478B9B00A270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EB5AC-6634-2C40-BFE8-F900099E60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876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9A83C-1130-F442-9A7C-C60692CC4080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6489B-BE13-EE4D-A5EA-389231E3B8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473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7B003-C437-744F-8939-3B5714E7C7C3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DCB8C-6A64-284A-BBC9-D788B2F9C6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08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C4278-FA35-B440-93DD-014A1255416C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A89F3-3A75-FA44-B72B-0099E37D775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2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D7AE3D47-8CBE-D84C-904F-6E84298C61D7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450720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61ABA8-773B-904B-A8A6-49FBC73E38E1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07043-A014-2E4D-B001-5882DDF6A8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558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FDFB1-7473-7847-97AF-265A2A0C6584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81469-2328-1B4F-A6FD-D3B6D516B0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028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821A4-3D4B-194F-889C-01B361E0737C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12390-4546-F74D-BAAB-B231A445A6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291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2845A-74B1-524C-970E-D15D3337B98F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EF3D2-0599-704A-A9E3-B98C2DD31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147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2FC1F8-8E92-D94D-A1C4-2E3953E28996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739E2-8FE2-3849-977E-1AFE048968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14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B3C10-1C3F-3F42-A91C-0DF69D05AC9D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77D44-E605-4148-82A6-D4F1A8E647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2B3EB5B6-066A-1042-AFE5-3F707C51EC1E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4072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4069D3DF-3227-CF4F-8353-B4E2D4C8C1D2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17899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A115CBB-A463-3446-899D-2ED5D5DAA23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7779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6C446255-2B12-7D41-AF1F-840A7693A665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852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3357403-45A3-F94F-A7D9-1AE824B158A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9682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8DE377C4-AF0E-4548-866C-BEF252F6E99D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382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CFC280B2-B721-0748-9908-2D88CF4F158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4717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/>
              <a:t>Click to edit Master text styles</a:t>
            </a:r>
          </a:p>
          <a:p>
            <a:pPr lvl="1"/>
            <a:r>
              <a:rPr lang="en-AU" altLang="en-US"/>
              <a:t>Second level</a:t>
            </a:r>
          </a:p>
          <a:p>
            <a:pPr lvl="2"/>
            <a:r>
              <a:rPr lang="en-AU" altLang="en-US"/>
              <a:t>Third level</a:t>
            </a:r>
          </a:p>
          <a:p>
            <a:pPr lvl="3"/>
            <a:r>
              <a:rPr lang="en-AU" altLang="en-US"/>
              <a:t>Fourth level</a:t>
            </a:r>
          </a:p>
          <a:p>
            <a:pPr lvl="4"/>
            <a:r>
              <a:rPr lang="en-AU" altLang="en-US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r>
              <a:rPr lang="en-AU" altLang="en-US"/>
              <a:t>Chapter 1 — Computer Abstractions and Technology — </a:t>
            </a:r>
            <a:fld id="{F5DE1F4A-7DD1-7B48-9B99-E660AACFA686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pic>
        <p:nvPicPr>
          <p:cNvPr id="1030" name="Picture 6" descr="MKP-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08725"/>
            <a:ext cx="1371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7" r:id="rId1"/>
    <p:sldLayoutId id="2147484268" r:id="rId2"/>
    <p:sldLayoutId id="2147484269" r:id="rId3"/>
    <p:sldLayoutId id="2147484270" r:id="rId4"/>
    <p:sldLayoutId id="2147484271" r:id="rId5"/>
    <p:sldLayoutId id="2147484272" r:id="rId6"/>
    <p:sldLayoutId id="2147484273" r:id="rId7"/>
    <p:sldLayoutId id="2147484274" r:id="rId8"/>
    <p:sldLayoutId id="2147484275" r:id="rId9"/>
    <p:sldLayoutId id="2147484276" r:id="rId10"/>
    <p:sldLayoutId id="2147484277" r:id="rId11"/>
    <p:sldLayoutId id="2147484278" r:id="rId12"/>
    <p:sldLayoutId id="2147484279" r:id="rId13"/>
    <p:sldLayoutId id="2147484280" r:id="rId14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09AAE738-84A2-DC4D-A88F-50CA6720A4D1}" type="datetime1">
              <a:rPr lang="en-US"/>
              <a:pPr>
                <a:defRPr/>
              </a:pPr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</a:lstStyle>
          <a:p>
            <a:pPr>
              <a:defRPr/>
            </a:pPr>
            <a:fld id="{0D28A806-F9C2-5C4D-9F51-DF0456C20FA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6" r:id="rId1"/>
    <p:sldLayoutId id="2147484257" r:id="rId2"/>
    <p:sldLayoutId id="2147484258" r:id="rId3"/>
    <p:sldLayoutId id="2147484259" r:id="rId4"/>
    <p:sldLayoutId id="2147484260" r:id="rId5"/>
    <p:sldLayoutId id="2147484261" r:id="rId6"/>
    <p:sldLayoutId id="2147484262" r:id="rId7"/>
    <p:sldLayoutId id="2147484263" r:id="rId8"/>
    <p:sldLayoutId id="2147484264" r:id="rId9"/>
    <p:sldLayoutId id="2147484265" r:id="rId10"/>
    <p:sldLayoutId id="2147484266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rifat1816@gmail.com)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7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8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9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4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4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4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4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44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45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6.w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4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50.wmf"/><Relationship Id="rId6" Type="http://schemas.openxmlformats.org/officeDocument/2006/relationships/image" Target="../media/image51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52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55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57.w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58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59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27088" y="1844675"/>
            <a:ext cx="7415212" cy="7620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CSE 305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27088" y="3068638"/>
            <a:ext cx="7273925" cy="646112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600" dirty="0">
                <a:cs typeface="+mn-cs"/>
              </a:rPr>
              <a:t>Computer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PostPC Era</a:t>
            </a:r>
          </a:p>
        </p:txBody>
      </p:sp>
      <p:sp>
        <p:nvSpPr>
          <p:cNvPr id="47106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8B942B2-ADD8-2842-B024-D348F7946DF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en-US" sz="140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sz="2800" kern="0" dirty="0"/>
              <a:t>Personal Mobile Device (PMD)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kern="0" dirty="0"/>
              <a:t>Battery operated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kern="0" dirty="0"/>
              <a:t>Connects to the Internet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kern="0" dirty="0"/>
              <a:t>Hundreds of dollars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kern="0" dirty="0"/>
              <a:t>Smart phones, tablets, electronic glasses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800" kern="0" dirty="0"/>
              <a:t>Cloud computing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kern="0" dirty="0"/>
              <a:t>Warehouse Scale Computers (WSC)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kern="0" dirty="0"/>
              <a:t>Software as a Service (SaaS)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kern="0" dirty="0"/>
              <a:t>Portion of software run on a PMD and a portion run in the Cloud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kern="0" dirty="0"/>
              <a:t>Amazon and Google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B98BF2E-EE26-C74F-B95F-B373E2C7B4C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en-US" sz="1400"/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AU">
                <a:cs typeface="+mj-cs"/>
              </a:rPr>
              <a:t>What You Will Learn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AU" sz="2800" dirty="0">
                <a:cs typeface="+mn-cs"/>
              </a:rPr>
              <a:t>How programs are translated into the machine language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AU" sz="2400" dirty="0"/>
              <a:t>And how the hardware executes them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AU" sz="2800" dirty="0">
                <a:cs typeface="+mn-cs"/>
              </a:rPr>
              <a:t>The hardware/software interface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AU" sz="2800" dirty="0">
                <a:cs typeface="+mn-cs"/>
              </a:rPr>
              <a:t>What determines program performance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AU" sz="2400" dirty="0"/>
              <a:t>And how it can be improved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AU" sz="2800" dirty="0">
                <a:cs typeface="+mn-cs"/>
              </a:rPr>
              <a:t>How hardware designers improve performance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AU" sz="2800" dirty="0">
                <a:cs typeface="+mn-cs"/>
              </a:rPr>
              <a:t>What is parallel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4C82ADE6-03C2-0A40-A845-73316F07408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en-US" sz="1400"/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Understanding Performance</a:t>
            </a:r>
            <a:endParaRPr lang="en-AU">
              <a:cs typeface="+mj-cs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Algorithm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Determines number of operations executed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Programming language, compiler, architecture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Determine number of machine instructions executed per operation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Processor and memory system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Determine how fast instructions are executed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I/O system (including OS)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Determines how fast I/O operations are executed</a:t>
            </a:r>
            <a:endParaRPr lang="en-A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Eight Great Ideas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2400"/>
              <a:t>Design for </a:t>
            </a:r>
            <a:r>
              <a:rPr lang="en-US" altLang="en-US" sz="2400" b="1" i="1"/>
              <a:t>Moore’s Law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Use </a:t>
            </a:r>
            <a:r>
              <a:rPr lang="en-US" altLang="en-US" sz="2400" b="1" i="1"/>
              <a:t>abstraction</a:t>
            </a:r>
            <a:r>
              <a:rPr lang="en-US" altLang="en-US" sz="2400"/>
              <a:t> to simplify design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Make the </a:t>
            </a:r>
            <a:r>
              <a:rPr lang="en-US" altLang="en-US" sz="2400" b="1" i="1"/>
              <a:t>common case fast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Performance </a:t>
            </a:r>
            <a:r>
              <a:rPr lang="en-US" altLang="en-US" sz="2400" i="1"/>
              <a:t>via</a:t>
            </a:r>
            <a:r>
              <a:rPr lang="en-US" altLang="en-US" sz="2400"/>
              <a:t> </a:t>
            </a:r>
            <a:r>
              <a:rPr lang="en-US" altLang="en-US" sz="2400" b="1" i="1"/>
              <a:t>parallelism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Performance </a:t>
            </a:r>
            <a:r>
              <a:rPr lang="en-US" altLang="en-US" sz="2400" i="1"/>
              <a:t>via</a:t>
            </a:r>
            <a:r>
              <a:rPr lang="en-US" altLang="en-US" sz="2400"/>
              <a:t> </a:t>
            </a:r>
            <a:r>
              <a:rPr lang="en-US" altLang="en-US" sz="2400" b="1" i="1"/>
              <a:t>pipelining</a:t>
            </a:r>
          </a:p>
          <a:p>
            <a:pPr>
              <a:lnSpc>
                <a:spcPct val="150000"/>
              </a:lnSpc>
            </a:pPr>
            <a:r>
              <a:rPr lang="en-US" altLang="en-US" sz="2400"/>
              <a:t>Performance </a:t>
            </a:r>
            <a:r>
              <a:rPr lang="en-US" altLang="en-US" sz="2400" i="1"/>
              <a:t>via</a:t>
            </a:r>
            <a:r>
              <a:rPr lang="en-US" altLang="en-US" sz="2400"/>
              <a:t> </a:t>
            </a:r>
            <a:r>
              <a:rPr lang="en-US" altLang="en-US" sz="2400" b="1" i="1"/>
              <a:t>prediction</a:t>
            </a:r>
          </a:p>
          <a:p>
            <a:pPr>
              <a:lnSpc>
                <a:spcPct val="150000"/>
              </a:lnSpc>
            </a:pPr>
            <a:r>
              <a:rPr lang="en-US" altLang="en-US" sz="2400" b="1" i="1"/>
              <a:t>Hierarchy</a:t>
            </a:r>
            <a:r>
              <a:rPr lang="en-US" altLang="en-US" sz="2400"/>
              <a:t> of memories</a:t>
            </a:r>
          </a:p>
          <a:p>
            <a:pPr>
              <a:lnSpc>
                <a:spcPct val="150000"/>
              </a:lnSpc>
            </a:pPr>
            <a:r>
              <a:rPr lang="en-US" altLang="en-US" sz="2400" b="1" i="1"/>
              <a:t>Dependability</a:t>
            </a:r>
            <a:r>
              <a:rPr lang="en-US" altLang="en-US" sz="2400"/>
              <a:t> </a:t>
            </a:r>
            <a:r>
              <a:rPr lang="en-US" altLang="en-US" sz="2400" i="1"/>
              <a:t>via</a:t>
            </a:r>
            <a:r>
              <a:rPr lang="en-US" altLang="en-US" sz="2400"/>
              <a:t> redundancy</a:t>
            </a:r>
          </a:p>
        </p:txBody>
      </p:sp>
      <p:sp>
        <p:nvSpPr>
          <p:cNvPr id="5222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57C2871-1113-464F-AD36-1F0DFB40B6C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en-US" sz="1400"/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 rot="5400000">
            <a:off x="6273800" y="2501900"/>
            <a:ext cx="53736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§1.2 Eight Great Ideas in Computer Architecture</a:t>
            </a:r>
          </a:p>
        </p:txBody>
      </p:sp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112838"/>
            <a:ext cx="6477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1760538"/>
            <a:ext cx="576262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0" y="2389188"/>
            <a:ext cx="858838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2997200"/>
            <a:ext cx="7191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597275"/>
            <a:ext cx="6985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4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4197350"/>
            <a:ext cx="690562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5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808538"/>
            <a:ext cx="7874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6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5586413"/>
            <a:ext cx="9223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Footer Placeholder 4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0EEC42D-CB69-274C-9781-9E0EA67881F1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en-US" sz="1400"/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Below Your Program</a:t>
            </a:r>
            <a:endParaRPr lang="en-AU">
              <a:cs typeface="+mj-cs"/>
            </a:endParaRPr>
          </a:p>
        </p:txBody>
      </p:sp>
      <p:sp>
        <p:nvSpPr>
          <p:cNvPr id="19354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3132138" y="1125538"/>
            <a:ext cx="5822950" cy="51117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Application software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Written in high-level language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System software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Compiler: translates HLL code to machine code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Operating System: service code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000" dirty="0"/>
              <a:t>Handling input/output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000" dirty="0"/>
              <a:t>Managing memory and storage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000" dirty="0"/>
              <a:t>Scheduling tasks &amp; sharing resources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Hardware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Processor, memory, I/O controllers</a:t>
            </a:r>
            <a:endParaRPr lang="en-AU" sz="2400" dirty="0"/>
          </a:p>
        </p:txBody>
      </p:sp>
      <p:sp>
        <p:nvSpPr>
          <p:cNvPr id="54276" name="Text Box 7"/>
          <p:cNvSpPr txBox="1">
            <a:spLocks noChangeArrowheads="1"/>
          </p:cNvSpPr>
          <p:nvPr/>
        </p:nvSpPr>
        <p:spPr bwMode="auto">
          <a:xfrm rot="5400000">
            <a:off x="7508081" y="1215231"/>
            <a:ext cx="290512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§1.3 Below Your Program</a:t>
            </a:r>
          </a:p>
        </p:txBody>
      </p:sp>
      <p:pic>
        <p:nvPicPr>
          <p:cNvPr id="54277" name="Picture 11" descr="f01-0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81300"/>
            <a:ext cx="2400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B5FB9B8E-B09A-8246-8903-3507A90A21B2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en-US" sz="1400"/>
          </a:p>
        </p:txBody>
      </p:sp>
      <p:sp>
        <p:nvSpPr>
          <p:cNvPr id="197640" name="Rectangle 8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Levels of Program Code</a:t>
            </a:r>
            <a:endParaRPr lang="en-AU">
              <a:cs typeface="+mj-cs"/>
            </a:endParaRPr>
          </a:p>
        </p:txBody>
      </p:sp>
      <p:sp>
        <p:nvSpPr>
          <p:cNvPr id="19764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751387" cy="51117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High-level language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dirty="0"/>
              <a:t>Level of abstraction closer to problem domain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dirty="0"/>
              <a:t>Provides for productivity and portability </a:t>
            </a:r>
            <a:endParaRPr lang="en-AU" sz="2400" dirty="0"/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Assembly language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dirty="0"/>
              <a:t>Textual representation of instructions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Hardware representation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dirty="0"/>
              <a:t>Binary digits (bits)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dirty="0"/>
              <a:t>Encoded instructions and data</a:t>
            </a:r>
          </a:p>
        </p:txBody>
      </p:sp>
      <p:pic>
        <p:nvPicPr>
          <p:cNvPr id="56324" name="Picture 10" descr="f01-0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268413"/>
            <a:ext cx="322897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Footer Placeholder 4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25F891B-EE76-674B-8C1B-1A2B5E38622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en-US" sz="1400"/>
          </a:p>
        </p:txBody>
      </p:sp>
      <p:pic>
        <p:nvPicPr>
          <p:cNvPr id="58370" name="Picture 13" descr="f01-0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3973513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Components of a Computer</a:t>
            </a:r>
            <a:endParaRPr lang="en-AU">
              <a:cs typeface="+mj-cs"/>
            </a:endParaRPr>
          </a:p>
        </p:txBody>
      </p:sp>
      <p:sp>
        <p:nvSpPr>
          <p:cNvPr id="196615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356100" y="1125538"/>
            <a:ext cx="4598988" cy="51117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Same components for</a:t>
            </a:r>
            <a:br>
              <a:rPr lang="en-US" sz="2800">
                <a:cs typeface="+mn-cs"/>
              </a:rPr>
            </a:br>
            <a:r>
              <a:rPr lang="en-US" sz="2800">
                <a:cs typeface="+mn-cs"/>
              </a:rPr>
              <a:t>all kinds of computer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/>
              <a:t>Desktop, server,</a:t>
            </a:r>
            <a:br>
              <a:rPr lang="en-US" sz="2400"/>
            </a:br>
            <a:r>
              <a:rPr lang="en-US" sz="2400"/>
              <a:t>embedded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Input/output includes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/>
              <a:t>User-interface devices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000"/>
              <a:t>Display, keyboard, mouse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/>
              <a:t>Storage devices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000"/>
              <a:t>Hard disk, CD/DVD, flash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/>
              <a:t>Network adapters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000"/>
              <a:t>For communicating with other computers</a:t>
            </a:r>
            <a:endParaRPr lang="en-AU" sz="2000"/>
          </a:p>
        </p:txBody>
      </p:sp>
      <p:sp>
        <p:nvSpPr>
          <p:cNvPr id="58373" name="Text Box 9"/>
          <p:cNvSpPr txBox="1">
            <a:spLocks noChangeArrowheads="1"/>
          </p:cNvSpPr>
          <p:nvPr/>
        </p:nvSpPr>
        <p:spPr bwMode="auto">
          <a:xfrm rot="5400000">
            <a:off x="7655719" y="1056481"/>
            <a:ext cx="26098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§1.4 Under the Covers</a:t>
            </a:r>
          </a:p>
        </p:txBody>
      </p:sp>
      <p:sp>
        <p:nvSpPr>
          <p:cNvPr id="58374" name="Text Box 11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charset="0"/>
              </a:rPr>
              <a:t>The BIG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2AB717E-B815-1644-A9F3-BC7B3A8B5BB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en-US" sz="1400"/>
          </a:p>
        </p:txBody>
      </p:sp>
      <p:pic>
        <p:nvPicPr>
          <p:cNvPr id="60418" name="Picture 10" descr="f01-0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360488"/>
            <a:ext cx="3829050" cy="437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Anatomy of a Computer</a:t>
            </a:r>
          </a:p>
        </p:txBody>
      </p:sp>
      <p:sp>
        <p:nvSpPr>
          <p:cNvPr id="60420" name="AutoShape 5"/>
          <p:cNvSpPr>
            <a:spLocks/>
          </p:cNvSpPr>
          <p:nvPr/>
        </p:nvSpPr>
        <p:spPr bwMode="auto">
          <a:xfrm>
            <a:off x="827088" y="2008188"/>
            <a:ext cx="1079500" cy="720725"/>
          </a:xfrm>
          <a:prstGeom prst="borderCallout1">
            <a:avLst>
              <a:gd name="adj1" fmla="val 15861"/>
              <a:gd name="adj2" fmla="val 107060"/>
              <a:gd name="adj3" fmla="val 17843"/>
              <a:gd name="adj4" fmla="val 16823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Output device</a:t>
            </a:r>
            <a:endParaRPr lang="en-AU" altLang="en-US" sz="1800"/>
          </a:p>
        </p:txBody>
      </p:sp>
      <p:sp>
        <p:nvSpPr>
          <p:cNvPr id="60421" name="AutoShape 6"/>
          <p:cNvSpPr>
            <a:spLocks/>
          </p:cNvSpPr>
          <p:nvPr/>
        </p:nvSpPr>
        <p:spPr bwMode="auto">
          <a:xfrm>
            <a:off x="827088" y="4941888"/>
            <a:ext cx="1079500" cy="720725"/>
          </a:xfrm>
          <a:prstGeom prst="borderCallout1">
            <a:avLst>
              <a:gd name="adj1" fmla="val 15861"/>
              <a:gd name="adj2" fmla="val 107060"/>
              <a:gd name="adj3" fmla="val 40528"/>
              <a:gd name="adj4" fmla="val 17588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Input device</a:t>
            </a:r>
            <a:endParaRPr lang="en-AU" altLang="en-US" sz="1800"/>
          </a:p>
        </p:txBody>
      </p:sp>
      <p:sp>
        <p:nvSpPr>
          <p:cNvPr id="60422" name="AutoShape 7"/>
          <p:cNvSpPr>
            <a:spLocks/>
          </p:cNvSpPr>
          <p:nvPr/>
        </p:nvSpPr>
        <p:spPr bwMode="auto">
          <a:xfrm>
            <a:off x="7019925" y="4889500"/>
            <a:ext cx="1079500" cy="720725"/>
          </a:xfrm>
          <a:prstGeom prst="borderCallout1">
            <a:avLst>
              <a:gd name="adj1" fmla="val 15861"/>
              <a:gd name="adj2" fmla="val -7060"/>
              <a:gd name="adj3" fmla="val 49560"/>
              <a:gd name="adj4" fmla="val -8426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Input device</a:t>
            </a:r>
            <a:endParaRPr lang="en-AU" altLang="en-US" sz="1800"/>
          </a:p>
        </p:txBody>
      </p:sp>
      <p:sp>
        <p:nvSpPr>
          <p:cNvPr id="60423" name="AutoShape 8"/>
          <p:cNvSpPr>
            <a:spLocks/>
          </p:cNvSpPr>
          <p:nvPr/>
        </p:nvSpPr>
        <p:spPr bwMode="auto">
          <a:xfrm>
            <a:off x="7019925" y="3449638"/>
            <a:ext cx="1079500" cy="720725"/>
          </a:xfrm>
          <a:prstGeom prst="borderCallout1">
            <a:avLst>
              <a:gd name="adj1" fmla="val 15861"/>
              <a:gd name="adj2" fmla="val -7060"/>
              <a:gd name="adj3" fmla="val 63875"/>
              <a:gd name="adj4" fmla="val -13573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Network cable</a:t>
            </a:r>
            <a:endParaRPr lang="en-AU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Footer Placeholder 4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D5A7510-743B-7A46-B941-B809212E575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en-US" sz="1400"/>
          </a:p>
        </p:txBody>
      </p:sp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Anatomy of a Mouse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25538"/>
            <a:ext cx="4057650" cy="51117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Optical mouse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LED illuminates desktop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Small low-res camera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Basic image processor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000" dirty="0"/>
              <a:t>Looks for x, y movement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Buttons &amp; wheel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Supersedes roller-ball mechanical mouse</a:t>
            </a:r>
          </a:p>
          <a:p>
            <a:pPr lvl="1" eaLnBrk="1" hangingPunct="1">
              <a:buFont typeface="Wingdings" charset="0"/>
              <a:buChar char="n"/>
              <a:defRPr/>
            </a:pPr>
            <a:endParaRPr lang="en-US" sz="2400" dirty="0"/>
          </a:p>
        </p:txBody>
      </p:sp>
      <p:pic>
        <p:nvPicPr>
          <p:cNvPr id="62468" name="Picture 7" descr="optical-mouse-explod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644900"/>
            <a:ext cx="3173412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8" descr="optical-mou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484313"/>
            <a:ext cx="2328862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Computer Architecture</a:t>
            </a:r>
            <a:endParaRPr lang="en-AU" dirty="0">
              <a:cs typeface="+mj-cs"/>
            </a:endParaRP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Course Teachers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Rifat Shahriyar (</a:t>
            </a:r>
            <a:r>
              <a:rPr lang="en-US" sz="2400" dirty="0">
                <a:cs typeface="+mn-cs"/>
                <a:hlinkClick r:id="rId3"/>
              </a:rPr>
              <a:t>rifat1816@gmail.com)</a:t>
            </a:r>
            <a:endParaRPr lang="en-US" sz="2400" dirty="0">
              <a:cs typeface="+mn-cs"/>
            </a:endParaRP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Johra Muhammad Moosa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Textbook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Computer Organization and Design (The Hardware/Software Interface) 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dirty="0">
                <a:cs typeface="+mn-cs"/>
              </a:rPr>
              <a:t>David A. Patterson and John L. Hennessy (5</a:t>
            </a:r>
            <a:r>
              <a:rPr lang="en-US" baseline="30000" dirty="0">
                <a:cs typeface="+mn-cs"/>
              </a:rPr>
              <a:t>th</a:t>
            </a:r>
            <a:r>
              <a:rPr lang="en-US" dirty="0">
                <a:cs typeface="+mn-cs"/>
              </a:rPr>
              <a:t> Ed.)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Homepage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http://</a:t>
            </a:r>
            <a:r>
              <a:rPr lang="en-US" sz="2400" dirty="0" err="1">
                <a:cs typeface="+mn-cs"/>
              </a:rPr>
              <a:t>rifatshahriyar.github.io</a:t>
            </a:r>
            <a:r>
              <a:rPr lang="en-US" sz="2400" dirty="0">
                <a:cs typeface="+mn-cs"/>
              </a:rPr>
              <a:t>/CSE305.html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32E747F-706F-4E4A-8308-BFAE1C6A7B4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en-US" sz="1400"/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Through the Looking Glass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cs typeface="+mn-cs"/>
              </a:rPr>
              <a:t>LCD screen: picture elements (pixels)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dirty="0"/>
              <a:t>Mirrors content of frame buffer memory</a:t>
            </a:r>
          </a:p>
        </p:txBody>
      </p:sp>
      <p:pic>
        <p:nvPicPr>
          <p:cNvPr id="64516" name="Picture 6" descr="f01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6838"/>
            <a:ext cx="62484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4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4E60DD3F-0A25-5545-9935-BA4EE732935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en-US" sz="1400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Touchscreen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25538"/>
            <a:ext cx="4057650" cy="5111750"/>
          </a:xfrm>
        </p:spPr>
        <p:txBody>
          <a:bodyPr/>
          <a:lstStyle/>
          <a:p>
            <a:pPr eaLnBrk="1" hangingPunct="1"/>
            <a:r>
              <a:rPr lang="en-US" altLang="en-US" sz="2800"/>
              <a:t>PostPC device</a:t>
            </a:r>
          </a:p>
          <a:p>
            <a:pPr eaLnBrk="1" hangingPunct="1"/>
            <a:r>
              <a:rPr lang="en-US" altLang="en-US" sz="2800"/>
              <a:t>Supersedes keyboard and mouse</a:t>
            </a:r>
          </a:p>
          <a:p>
            <a:pPr eaLnBrk="1" hangingPunct="1"/>
            <a:r>
              <a:rPr lang="en-US" altLang="en-US" sz="2800"/>
              <a:t>Resistive and Capacitive types</a:t>
            </a:r>
          </a:p>
          <a:p>
            <a:pPr lvl="1" eaLnBrk="1" hangingPunct="1"/>
            <a:r>
              <a:rPr lang="en-US" altLang="en-US" sz="2400"/>
              <a:t>Most tablets, smart phones use capacitive</a:t>
            </a:r>
          </a:p>
          <a:p>
            <a:pPr lvl="1" eaLnBrk="1" hangingPunct="1"/>
            <a:r>
              <a:rPr lang="en-GB" altLang="en-US" sz="2400"/>
              <a:t>Capacitive allows multiple touches simultaneously</a:t>
            </a:r>
            <a:endParaRPr lang="en-US" altLang="en-US" sz="2400"/>
          </a:p>
          <a:p>
            <a:pPr lvl="1" eaLnBrk="1" hangingPunct="1"/>
            <a:endParaRPr lang="en-US" altLang="en-US" sz="2400"/>
          </a:p>
        </p:txBody>
      </p:sp>
      <p:pic>
        <p:nvPicPr>
          <p:cNvPr id="66564" name="Picture 14" descr="http://wrtassoc.com/wp-content/uploads/2010/01/iPad-w-han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844675"/>
            <a:ext cx="3362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88CB056-021D-8141-84CB-E75E55FD6E8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en-US" sz="1400"/>
          </a:p>
        </p:txBody>
      </p:sp>
      <p:sp>
        <p:nvSpPr>
          <p:cNvPr id="686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Opening the Box</a:t>
            </a:r>
            <a:endParaRPr lang="en-AU" altLang="en-US"/>
          </a:p>
        </p:txBody>
      </p:sp>
      <p:pic>
        <p:nvPicPr>
          <p:cNvPr id="686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36650"/>
            <a:ext cx="4173537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437063"/>
            <a:ext cx="6480175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TextBox 1"/>
          <p:cNvSpPr txBox="1">
            <a:spLocks noChangeArrowheads="1"/>
          </p:cNvSpPr>
          <p:nvPr/>
        </p:nvSpPr>
        <p:spPr bwMode="auto">
          <a:xfrm>
            <a:off x="5076825" y="1241425"/>
            <a:ext cx="3959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Capacitive multitouch LCD screen</a:t>
            </a:r>
          </a:p>
        </p:txBody>
      </p:sp>
      <p:cxnSp>
        <p:nvCxnSpPr>
          <p:cNvPr id="68614" name="Straight Arrow Connector 3"/>
          <p:cNvCxnSpPr>
            <a:cxnSpLocks noChangeShapeType="1"/>
          </p:cNvCxnSpPr>
          <p:nvPr/>
        </p:nvCxnSpPr>
        <p:spPr bwMode="auto">
          <a:xfrm flipH="1">
            <a:off x="2987675" y="1425575"/>
            <a:ext cx="1944688" cy="3476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615" name="TextBox 11"/>
          <p:cNvSpPr txBox="1">
            <a:spLocks noChangeArrowheads="1"/>
          </p:cNvSpPr>
          <p:nvPr/>
        </p:nvSpPr>
        <p:spPr bwMode="auto">
          <a:xfrm>
            <a:off x="5164138" y="1746250"/>
            <a:ext cx="3960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3.8 V, 25 Watt-hour battery</a:t>
            </a:r>
          </a:p>
        </p:txBody>
      </p:sp>
      <p:cxnSp>
        <p:nvCxnSpPr>
          <p:cNvPr id="68616" name="Straight Arrow Connector 12"/>
          <p:cNvCxnSpPr>
            <a:cxnSpLocks noChangeShapeType="1"/>
            <a:stCxn id="68615" idx="1"/>
          </p:cNvCxnSpPr>
          <p:nvPr/>
        </p:nvCxnSpPr>
        <p:spPr bwMode="auto">
          <a:xfrm flipH="1">
            <a:off x="4500563" y="1931988"/>
            <a:ext cx="663575" cy="5603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617" name="TextBox 15"/>
          <p:cNvSpPr txBox="1">
            <a:spLocks noChangeArrowheads="1"/>
          </p:cNvSpPr>
          <p:nvPr/>
        </p:nvSpPr>
        <p:spPr bwMode="auto">
          <a:xfrm>
            <a:off x="6081713" y="2565400"/>
            <a:ext cx="2125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Computer board</a:t>
            </a:r>
          </a:p>
        </p:txBody>
      </p:sp>
      <p:cxnSp>
        <p:nvCxnSpPr>
          <p:cNvPr id="68618" name="Straight Arrow Connector 16"/>
          <p:cNvCxnSpPr>
            <a:cxnSpLocks noChangeShapeType="1"/>
          </p:cNvCxnSpPr>
          <p:nvPr/>
        </p:nvCxnSpPr>
        <p:spPr bwMode="auto">
          <a:xfrm flipH="1">
            <a:off x="2698750" y="2751138"/>
            <a:ext cx="3313113" cy="11826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619" name="Straight Arrow Connector 19"/>
          <p:cNvCxnSpPr>
            <a:cxnSpLocks noChangeShapeType="1"/>
            <a:stCxn id="68617" idx="2"/>
          </p:cNvCxnSpPr>
          <p:nvPr/>
        </p:nvCxnSpPr>
        <p:spPr bwMode="auto">
          <a:xfrm flipH="1">
            <a:off x="6227763" y="2935288"/>
            <a:ext cx="917575" cy="1501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708D6F3-DAEB-FE45-8EBB-B6223CA870BC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en-US" sz="1400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Inside the Processor (CPU)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cs typeface="+mn-cs"/>
              </a:rPr>
              <a:t>Datapath: performs operations on data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cs typeface="+mn-cs"/>
              </a:rPr>
              <a:t>Control: sequences </a:t>
            </a:r>
            <a:r>
              <a:rPr lang="en-US" dirty="0" err="1">
                <a:cs typeface="+mn-cs"/>
              </a:rPr>
              <a:t>datapath</a:t>
            </a:r>
            <a:r>
              <a:rPr lang="en-US" dirty="0">
                <a:cs typeface="+mn-cs"/>
              </a:rPr>
              <a:t>, memory, I/O devices ...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cs typeface="+mn-cs"/>
              </a:rPr>
              <a:t>Cache memory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dirty="0"/>
              <a:t>Small fast SRAM memory for immediate access to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52FD9940-5D4C-0849-ACA1-868653321CE5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en-US" sz="1400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Inside the Processor</a:t>
            </a:r>
            <a:endParaRPr lang="en-AU" altLang="en-US"/>
          </a:p>
        </p:txBody>
      </p:sp>
      <p:sp>
        <p:nvSpPr>
          <p:cNvPr id="72707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Apple A5</a:t>
            </a:r>
          </a:p>
        </p:txBody>
      </p:sp>
      <p:pic>
        <p:nvPicPr>
          <p:cNvPr id="727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773238"/>
            <a:ext cx="3833812" cy="461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32940B4-7457-BD44-9456-9D6B1057E80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en-US" sz="1400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Inside the Processor</a:t>
            </a:r>
            <a:endParaRPr lang="en-AU">
              <a:cs typeface="+mj-cs"/>
            </a:endParaRPr>
          </a:p>
        </p:txBody>
      </p:sp>
      <p:sp>
        <p:nvSpPr>
          <p:cNvPr id="205843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AMD Barcelona: 4 processor cores</a:t>
            </a:r>
          </a:p>
        </p:txBody>
      </p:sp>
      <p:pic>
        <p:nvPicPr>
          <p:cNvPr id="74756" name="Picture 20" descr="f01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060575"/>
            <a:ext cx="7704137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C56B0AA-A898-DB48-8637-12FE01AE049A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AU" altLang="en-US" sz="1400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Inside the Processor</a:t>
            </a:r>
            <a:endParaRPr lang="en-AU" altLang="en-US"/>
          </a:p>
        </p:txBody>
      </p:sp>
      <p:sp>
        <p:nvSpPr>
          <p:cNvPr id="76803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Northbridge and Southbridge</a:t>
            </a:r>
          </a:p>
        </p:txBody>
      </p:sp>
      <p:pic>
        <p:nvPicPr>
          <p:cNvPr id="7680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09750"/>
            <a:ext cx="3833812" cy="453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7311E60-5A46-2B4A-BA9B-1270C07278D9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en-US" sz="1400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Inside the Processor</a:t>
            </a:r>
            <a:endParaRPr lang="en-AU" altLang="en-US"/>
          </a:p>
        </p:txBody>
      </p:sp>
      <p:sp>
        <p:nvSpPr>
          <p:cNvPr id="78851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Northbridge and Southbridge</a:t>
            </a:r>
          </a:p>
        </p:txBody>
      </p:sp>
      <p:pic>
        <p:nvPicPr>
          <p:cNvPr id="788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844675"/>
            <a:ext cx="5616575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60FBFF88-EF8D-864F-9CB0-38647CE713F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en-US" sz="1400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Abstractions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8270875" cy="4537075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cs typeface="+mn-cs"/>
              </a:rPr>
              <a:t>Abstraction helps us deal with complexity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dirty="0"/>
              <a:t>Hide lower-level detail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cs typeface="+mn-cs"/>
              </a:rPr>
              <a:t>Instruction set architecture (ISA)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dirty="0"/>
              <a:t>The hardware/software interface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cs typeface="+mn-cs"/>
              </a:rPr>
              <a:t>Application binary interface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dirty="0"/>
              <a:t>The ISA plus system software interface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cs typeface="+mn-cs"/>
              </a:rPr>
              <a:t>Implementation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dirty="0"/>
              <a:t>The details underlying and interface</a:t>
            </a:r>
          </a:p>
        </p:txBody>
      </p:sp>
      <p:sp>
        <p:nvSpPr>
          <p:cNvPr id="80900" name="Text Box 5"/>
          <p:cNvSpPr txBox="1">
            <a:spLocks noChangeArrowheads="1"/>
          </p:cNvSpPr>
          <p:nvPr/>
        </p:nvSpPr>
        <p:spPr bwMode="auto">
          <a:xfrm>
            <a:off x="684213" y="1187450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charset="0"/>
              </a:rPr>
              <a:t>The BIG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2555875" y="5038725"/>
            <a:ext cx="3927475" cy="7604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1F497D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 kern="0" dirty="0">
                <a:solidFill>
                  <a:srgbClr val="C0504D"/>
                </a:solidFill>
                <a:latin typeface="+mn-lt"/>
                <a:ea typeface="+mn-ea"/>
              </a:rPr>
              <a:t>Architecture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2551113" y="5913438"/>
            <a:ext cx="3927475" cy="7604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1F497D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 kern="0" dirty="0">
                <a:solidFill>
                  <a:srgbClr val="C0504D"/>
                </a:solidFill>
                <a:latin typeface="+mn-lt"/>
                <a:ea typeface="+mn-ea"/>
              </a:rPr>
              <a:t>Circuits</a:t>
            </a:r>
          </a:p>
        </p:txBody>
      </p:sp>
      <p:pic>
        <p:nvPicPr>
          <p:cNvPr id="10" name="Picture 9" descr="20857111_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768475"/>
            <a:ext cx="40005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2574925" y="1914525"/>
            <a:ext cx="3927475" cy="2146300"/>
          </a:xfrm>
          <a:prstGeom prst="roundRect">
            <a:avLst>
              <a:gd name="adj" fmla="val 16667"/>
            </a:avLst>
          </a:prstGeom>
          <a:noFill/>
          <a:ln w="57150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mtClean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2559050" y="4162425"/>
            <a:ext cx="3927475" cy="762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1F497D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 kern="0" dirty="0">
                <a:solidFill>
                  <a:schemeClr val="accent2"/>
                </a:solidFill>
                <a:latin typeface="+mn-lt"/>
                <a:ea typeface="+mn-ea"/>
              </a:rPr>
              <a:t>Operating System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1895475" y="4786313"/>
            <a:ext cx="5451475" cy="1368425"/>
          </a:xfrm>
          <a:prstGeom prst="roundRect">
            <a:avLst>
              <a:gd name="adj" fmla="val 16667"/>
            </a:avLst>
          </a:prstGeom>
          <a:solidFill>
            <a:schemeClr val="bg2">
              <a:alpha val="39999"/>
            </a:schemeClr>
          </a:solidFill>
          <a:ln w="76200">
            <a:solidFill>
              <a:srgbClr val="10253F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i="1" kern="0" dirty="0">
                <a:solidFill>
                  <a:schemeClr val="tx2"/>
                </a:solidFill>
                <a:latin typeface="+mn-lt"/>
                <a:ea typeface="+mn-ea"/>
              </a:rPr>
              <a:t>Interface between Software and Hardware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2551113" y="1055688"/>
            <a:ext cx="3927475" cy="762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7150">
            <a:solidFill>
              <a:srgbClr val="1F497D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i="1" kern="0" dirty="0">
                <a:solidFill>
                  <a:srgbClr val="C0504D"/>
                </a:solidFill>
                <a:latin typeface="+mn-lt"/>
                <a:ea typeface="+mn-ea"/>
              </a:rPr>
              <a:t>Problem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anchor="b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kern="0">
                <a:solidFill>
                  <a:srgbClr val="0039A6"/>
                </a:solidFill>
                <a:latin typeface="Arial"/>
                <a:ea typeface="ＭＳ Ｐゴシック"/>
                <a:cs typeface="+mj-cs"/>
              </a:rPr>
              <a:t>Abstractions</a:t>
            </a:r>
            <a:endParaRPr lang="en-US" kern="0" dirty="0">
              <a:solidFill>
                <a:srgbClr val="0039A6"/>
              </a:solidFill>
              <a:latin typeface="Arial"/>
              <a:ea typeface="ＭＳ Ｐゴシック"/>
              <a:cs typeface="+mj-cs"/>
            </a:endParaRPr>
          </a:p>
        </p:txBody>
      </p:sp>
      <p:sp>
        <p:nvSpPr>
          <p:cNvPr id="82953" name="Footer Placeholder 3"/>
          <p:cNvSpPr txBox="1">
            <a:spLocks/>
          </p:cNvSpPr>
          <p:nvPr/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AU" altLang="en-US" sz="1400" b="1">
                <a:solidFill>
                  <a:srgbClr val="000000"/>
                </a:solidFill>
                <a:latin typeface="Arial" charset="0"/>
              </a:rPr>
              <a:t>Chapter 1 — </a:t>
            </a:r>
            <a:fld id="{FD738A15-2E71-3F40-9100-F4D2C245837A}" type="slidenum">
              <a:rPr lang="en-AU" altLang="en-US" sz="1400" b="1">
                <a:solidFill>
                  <a:srgbClr val="000000"/>
                </a:solidFill>
                <a:latin typeface="Arial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AU" altLang="en-US" sz="1400" b="1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6" grpId="0" animBg="1"/>
      <p:bldP spid="13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5650" y="1844675"/>
            <a:ext cx="7486650" cy="7620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Chapter 1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068638"/>
            <a:ext cx="7775575" cy="12001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3600" dirty="0">
                <a:cs typeface="+mn-cs"/>
              </a:rPr>
              <a:t>Computer Abstractions and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39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Footer Placeholder 4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320F315-17ED-F04A-9940-F7B3CD80DF62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en-US" sz="1400"/>
          </a:p>
        </p:txBody>
      </p:sp>
      <p:pic>
        <p:nvPicPr>
          <p:cNvPr id="84994" name="Picture 11" descr="flash-ca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1196975"/>
            <a:ext cx="26955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0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A Safe Place for Data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sz="half" idx="1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Volatile main memory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000" dirty="0"/>
              <a:t>Loses instructions and data when power off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400" dirty="0">
                <a:cs typeface="+mn-cs"/>
              </a:rPr>
              <a:t>Non-volatile secondary memory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000" dirty="0"/>
              <a:t>Magnetic disk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000" dirty="0"/>
              <a:t>Flash memory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000" dirty="0"/>
              <a:t>Optical disk (CDROM, DVD)</a:t>
            </a:r>
          </a:p>
        </p:txBody>
      </p:sp>
      <p:pic>
        <p:nvPicPr>
          <p:cNvPr id="84997" name="Picture 9" descr="hard-disk-dr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716338"/>
            <a:ext cx="4537075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10" descr="flash-memory-explod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141663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9" name="Picture 12" descr="dvd-dr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797425"/>
            <a:ext cx="24542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05D3FC5-7F9D-E945-BDCF-D7B8500BE6B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en-US" sz="1400"/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Networks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79725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Communication and resource sharing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Local area network (LAN): Ethernet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/>
              <a:t>Within a building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Wide area network (WAN: the Internet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Wireless network: WiFi, Bluetooth</a:t>
            </a:r>
          </a:p>
        </p:txBody>
      </p:sp>
      <p:pic>
        <p:nvPicPr>
          <p:cNvPr id="87044" name="Picture 6" descr="ethernet-cab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365625"/>
            <a:ext cx="2289175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8" descr="wireless-ro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860800"/>
            <a:ext cx="252412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D2E4A98-3831-F94D-9191-75F564CFEFDA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en-US" sz="1400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Technology Trends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3311525" cy="2735262"/>
          </a:xfrm>
        </p:spPr>
        <p:txBody>
          <a:bodyPr/>
          <a:lstStyle/>
          <a:p>
            <a:pPr eaLnBrk="1" hangingPunct="1"/>
            <a:r>
              <a:rPr lang="en-AU" altLang="en-US" sz="2400"/>
              <a:t>Electronics technology continues to evolve</a:t>
            </a:r>
          </a:p>
          <a:p>
            <a:pPr lvl="1" eaLnBrk="1" hangingPunct="1"/>
            <a:r>
              <a:rPr lang="en-AU" altLang="en-US" sz="2000"/>
              <a:t>Increased capacity and performance</a:t>
            </a:r>
          </a:p>
          <a:p>
            <a:pPr lvl="1" eaLnBrk="1" hangingPunct="1"/>
            <a:r>
              <a:rPr lang="en-AU" altLang="en-US" sz="2000"/>
              <a:t>Reduced cost</a:t>
            </a:r>
          </a:p>
        </p:txBody>
      </p:sp>
      <p:graphicFrame>
        <p:nvGraphicFramePr>
          <p:cNvPr id="258136" name="Group 88"/>
          <p:cNvGraphicFramePr>
            <a:graphicFrameLocks noGrp="1"/>
          </p:cNvGraphicFramePr>
          <p:nvPr/>
        </p:nvGraphicFramePr>
        <p:xfrm>
          <a:off x="612775" y="3860800"/>
          <a:ext cx="7920038" cy="2193925"/>
        </p:xfrm>
        <a:graphic>
          <a:graphicData uri="http://schemas.openxmlformats.org/drawingml/2006/table">
            <a:tbl>
              <a:tblPr/>
              <a:tblGrid>
                <a:gridCol w="865188"/>
                <a:gridCol w="3527425"/>
                <a:gridCol w="2736850"/>
                <a:gridCol w="790575"/>
              </a:tblGrid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Year</a:t>
                      </a:r>
                    </a:p>
                  </a:txBody>
                  <a:tcPr marT="45672" marB="456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Technology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Relative performance/cost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1951</a:t>
                      </a:r>
                    </a:p>
                  </a:txBody>
                  <a:tcPr marT="45672" marB="456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Vacuum tube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672" marB="4567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1965</a:t>
                      </a:r>
                    </a:p>
                  </a:txBody>
                  <a:tcPr marT="45672" marB="456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Transistor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35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672" marB="4567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1975</a:t>
                      </a:r>
                    </a:p>
                  </a:txBody>
                  <a:tcPr marT="45672" marB="456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Integrated circuit (IC)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900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672" marB="4567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1995</a:t>
                      </a:r>
                    </a:p>
                  </a:txBody>
                  <a:tcPr marT="45672" marB="456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Very large scale IC (VLSI)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2,400,000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672" marB="4567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2013</a:t>
                      </a:r>
                    </a:p>
                  </a:txBody>
                  <a:tcPr marT="45672" marB="4567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Ultra large scale IC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AU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250,000,000,000</a:t>
                      </a:r>
                    </a:p>
                  </a:txBody>
                  <a:tcPr marT="45672" marB="456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672" marB="45672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9127" name="Text Box 89"/>
          <p:cNvSpPr txBox="1">
            <a:spLocks noChangeArrowheads="1"/>
          </p:cNvSpPr>
          <p:nvPr/>
        </p:nvSpPr>
        <p:spPr bwMode="auto">
          <a:xfrm>
            <a:off x="5867400" y="3259138"/>
            <a:ext cx="1417638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DRAM capacity</a:t>
            </a:r>
          </a:p>
        </p:txBody>
      </p:sp>
      <p:pic>
        <p:nvPicPr>
          <p:cNvPr id="89128" name="Picture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268413"/>
            <a:ext cx="4708525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29" name="Text Box 9"/>
          <p:cNvSpPr txBox="1">
            <a:spLocks noChangeArrowheads="1"/>
          </p:cNvSpPr>
          <p:nvPr/>
        </p:nvSpPr>
        <p:spPr bwMode="auto">
          <a:xfrm rot="5400000">
            <a:off x="6049169" y="2729706"/>
            <a:ext cx="58229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§1.5 Technologies for Building Processors and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0795DFD-2543-864F-9E6F-1D092BBCFA1A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en-US" sz="1400"/>
          </a:p>
        </p:txBody>
      </p:sp>
      <p:sp>
        <p:nvSpPr>
          <p:cNvPr id="301064" name="Rectangle 8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Defining Performance</a:t>
            </a:r>
            <a:endParaRPr lang="en-AU" dirty="0">
              <a:cs typeface="+mj-cs"/>
            </a:endParaRPr>
          </a:p>
        </p:txBody>
      </p:sp>
      <p:sp>
        <p:nvSpPr>
          <p:cNvPr id="30106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03237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AU" sz="2800" dirty="0">
                <a:cs typeface="+mn-cs"/>
              </a:rPr>
              <a:t>Which airplane has the best performance?</a:t>
            </a:r>
          </a:p>
        </p:txBody>
      </p:sp>
      <p:graphicFrame>
        <p:nvGraphicFramePr>
          <p:cNvPr id="91140" name="Object 3"/>
          <p:cNvGraphicFramePr>
            <a:graphicFrameLocks noChangeAspect="1"/>
          </p:cNvGraphicFramePr>
          <p:nvPr/>
        </p:nvGraphicFramePr>
        <p:xfrm>
          <a:off x="900113" y="1839913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" name="Chart" r:id="rId4" imgW="3263900" imgH="2159000" progId="MSGraph.Chart.8">
                  <p:embed followColorScheme="full"/>
                </p:oleObj>
              </mc:Choice>
              <mc:Fallback>
                <p:oleObj name="Chart" r:id="rId4" imgW="3263900" imgH="2159000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39913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1" name="Object 4"/>
          <p:cNvGraphicFramePr>
            <a:graphicFrameLocks noChangeAspect="1"/>
          </p:cNvGraphicFramePr>
          <p:nvPr/>
        </p:nvGraphicFramePr>
        <p:xfrm>
          <a:off x="4356100" y="1836738"/>
          <a:ext cx="33528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4" name="Chart" r:id="rId6" imgW="3454400" imgH="2159000" progId="MSGraph.Chart.8">
                  <p:embed followColorScheme="full"/>
                </p:oleObj>
              </mc:Choice>
              <mc:Fallback>
                <p:oleObj name="Chart" r:id="rId6" imgW="3454400" imgH="2159000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836738"/>
                        <a:ext cx="3352800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2" name="Object 5"/>
          <p:cNvGraphicFramePr>
            <a:graphicFrameLocks noChangeAspect="1"/>
          </p:cNvGraphicFramePr>
          <p:nvPr/>
        </p:nvGraphicFramePr>
        <p:xfrm>
          <a:off x="900113" y="4065588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5" name="Chart" r:id="rId8" imgW="3263900" imgH="2159000" progId="MSGraph.Chart.8">
                  <p:embed followColorScheme="full"/>
                </p:oleObj>
              </mc:Choice>
              <mc:Fallback>
                <p:oleObj name="Chart" r:id="rId8" imgW="3263900" imgH="2159000" progId="MSGraph.Chart.8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65588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143" name="Object 6"/>
          <p:cNvGraphicFramePr>
            <a:graphicFrameLocks noChangeAspect="1"/>
          </p:cNvGraphicFramePr>
          <p:nvPr/>
        </p:nvGraphicFramePr>
        <p:xfrm>
          <a:off x="4356100" y="4056063"/>
          <a:ext cx="3379788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6" name="Chart" r:id="rId10" imgW="3454400" imgH="2159000" progId="MSGraph.Chart.8">
                  <p:embed followColorScheme="full"/>
                </p:oleObj>
              </mc:Choice>
              <mc:Fallback>
                <p:oleObj name="Chart" r:id="rId10" imgW="3454400" imgH="2159000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056063"/>
                        <a:ext cx="3379788" cy="21097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4" name="Text Box 7"/>
          <p:cNvSpPr txBox="1">
            <a:spLocks noChangeArrowheads="1"/>
          </p:cNvSpPr>
          <p:nvPr/>
        </p:nvSpPr>
        <p:spPr bwMode="auto">
          <a:xfrm rot="5400000">
            <a:off x="7900194" y="815181"/>
            <a:ext cx="212090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§1.6 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4EEFBF1-818E-A74E-A2F9-BD86425E3B0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en-US" sz="1400"/>
          </a:p>
        </p:txBody>
      </p:sp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Response Time and Throughput</a:t>
            </a:r>
            <a:endParaRPr lang="en-AU" sz="4000" dirty="0">
              <a:cs typeface="+mj-cs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Response time</a:t>
            </a:r>
          </a:p>
          <a:p>
            <a:pPr lvl="1" eaLnBrk="1" hangingPunct="1"/>
            <a:r>
              <a:rPr lang="en-US" altLang="en-US" sz="2400"/>
              <a:t>How long it takes to do a task</a:t>
            </a:r>
          </a:p>
          <a:p>
            <a:pPr lvl="1" eaLnBrk="1" hangingPunct="1"/>
            <a:r>
              <a:rPr lang="en-US" altLang="en-US" sz="2400"/>
              <a:t>Individual computer users interest</a:t>
            </a:r>
          </a:p>
          <a:p>
            <a:pPr eaLnBrk="1" hangingPunct="1"/>
            <a:r>
              <a:rPr lang="en-US" altLang="en-US" sz="2800"/>
              <a:t>Throughput</a:t>
            </a:r>
          </a:p>
          <a:p>
            <a:pPr lvl="1" eaLnBrk="1" hangingPunct="1"/>
            <a:r>
              <a:rPr lang="en-US" altLang="en-US" sz="2400"/>
              <a:t>Total work done per unit time (tasks per hour)</a:t>
            </a:r>
          </a:p>
          <a:p>
            <a:pPr lvl="1" eaLnBrk="1" hangingPunct="1"/>
            <a:r>
              <a:rPr lang="en-US" altLang="en-US" sz="2400"/>
              <a:t>Datacenter managers interest</a:t>
            </a:r>
          </a:p>
          <a:p>
            <a:pPr eaLnBrk="1" hangingPunct="1"/>
            <a:r>
              <a:rPr lang="en-US" altLang="en-US" sz="2800"/>
              <a:t>How are response time and throughput affected by</a:t>
            </a:r>
          </a:p>
          <a:p>
            <a:pPr lvl="1" eaLnBrk="1" hangingPunct="1"/>
            <a:r>
              <a:rPr lang="en-US" altLang="en-US" sz="2400"/>
              <a:t>Replacing the processor with a faster version</a:t>
            </a:r>
          </a:p>
          <a:p>
            <a:pPr lvl="1" eaLnBrk="1" hangingPunct="1"/>
            <a:r>
              <a:rPr lang="en-US" altLang="en-US" sz="2400"/>
              <a:t>Adding additional processors to a system that uses multiple processors for separate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7BEB7EB8-AE86-5443-9109-E5B6BEFEA9B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en-US" sz="1400"/>
          </a:p>
        </p:txBody>
      </p:sp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Relative Performance</a:t>
            </a:r>
            <a:endParaRPr lang="en-AU" dirty="0">
              <a:cs typeface="+mj-cs"/>
            </a:endParaRP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3962"/>
          </a:xfrm>
        </p:spPr>
        <p:txBody>
          <a:bodyPr/>
          <a:lstStyle/>
          <a:p>
            <a:pPr eaLnBrk="1" hangingPunct="1"/>
            <a:r>
              <a:rPr lang="en-US" altLang="en-US"/>
              <a:t>Define Performance = 1/Execution Time</a:t>
            </a:r>
          </a:p>
          <a:p>
            <a:pPr eaLnBrk="1" hangingPunct="1"/>
            <a:r>
              <a:rPr lang="ja-JP" altLang="en-US"/>
              <a:t>“</a:t>
            </a:r>
            <a:r>
              <a:rPr lang="en-US" altLang="ja-JP"/>
              <a:t>X is </a:t>
            </a:r>
            <a:r>
              <a:rPr lang="en-US" altLang="ja-JP" i="1">
                <a:latin typeface="Times New Roman" charset="0"/>
              </a:rPr>
              <a:t>n</a:t>
            </a:r>
            <a:r>
              <a:rPr lang="en-US" altLang="ja-JP"/>
              <a:t> time faster than Y</a:t>
            </a:r>
            <a:r>
              <a:rPr lang="ja-JP" altLang="en-US"/>
              <a:t>”</a:t>
            </a:r>
            <a:endParaRPr lang="en-US" altLang="en-US"/>
          </a:p>
        </p:txBody>
      </p:sp>
      <p:graphicFrame>
        <p:nvGraphicFramePr>
          <p:cNvPr id="95236" name="Object 4"/>
          <p:cNvGraphicFramePr>
            <a:graphicFrameLocks noChangeAspect="1"/>
          </p:cNvGraphicFramePr>
          <p:nvPr/>
        </p:nvGraphicFramePr>
        <p:xfrm>
          <a:off x="1547813" y="2420938"/>
          <a:ext cx="57658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0" name="Equation" r:id="rId4" imgW="2616200" imgH="457200" progId="Equation.3">
                  <p:embed/>
                </p:oleObj>
              </mc:Choice>
              <mc:Fallback>
                <p:oleObj name="Equation" r:id="rId4" imgW="2616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20938"/>
                        <a:ext cx="5765800" cy="10080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684213" y="3573463"/>
            <a:ext cx="82708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Example: time taken to run a program</a:t>
            </a:r>
          </a:p>
          <a:p>
            <a:pPr lvl="1" eaLnBrk="1" hangingPunct="1"/>
            <a:r>
              <a:rPr lang="en-US" altLang="en-US"/>
              <a:t>10s on A, 15s on B</a:t>
            </a:r>
          </a:p>
          <a:p>
            <a:pPr lvl="1" eaLnBrk="1" hangingPunct="1"/>
            <a:r>
              <a:rPr lang="en-US" altLang="en-US"/>
              <a:t>Execution Time</a:t>
            </a:r>
            <a:r>
              <a:rPr lang="en-US" altLang="en-US" baseline="-25000"/>
              <a:t>B</a:t>
            </a:r>
            <a:r>
              <a:rPr lang="en-US" altLang="en-US"/>
              <a:t> / Execution Time</a:t>
            </a:r>
            <a:r>
              <a:rPr lang="en-US" altLang="en-US" baseline="-25000"/>
              <a:t>A</a:t>
            </a: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= 15s / 10s = 1.5</a:t>
            </a:r>
          </a:p>
          <a:p>
            <a:pPr lvl="1" eaLnBrk="1" hangingPunct="1"/>
            <a:r>
              <a:rPr lang="en-US" altLang="en-US"/>
              <a:t>So A is 1.5 times faster than B</a:t>
            </a:r>
            <a:endParaRPr lang="en-A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3EFE175-78EE-E64E-81CF-ADE7C95792B5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en-US" sz="1400"/>
          </a:p>
        </p:txBody>
      </p:sp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Measuring Execution Time</a:t>
            </a:r>
            <a:endParaRPr lang="en-AU">
              <a:cs typeface="+mj-cs"/>
            </a:endParaRP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Wall Clock time/Elapsed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Total response time, including all aspects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Processing, I/O, OS overhead, idle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Determines system performance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CPU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Time spent processing a given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Discounts I/O time, other jobs </a:t>
            </a:r>
            <a:r>
              <a:rPr lang="en-US" altLang="ja-JP"/>
              <a:t>shares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Comprises user CPU time and system CPU time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Different programs are affected differently by CPU and system 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98350B5-6078-3E4E-B31E-E7D1DF51C5A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en-US" sz="1400"/>
          </a:p>
        </p:txBody>
      </p:sp>
      <p:sp>
        <p:nvSpPr>
          <p:cNvPr id="99330" name="Line 2"/>
          <p:cNvSpPr>
            <a:spLocks noChangeShapeType="1"/>
          </p:cNvSpPr>
          <p:nvPr/>
        </p:nvSpPr>
        <p:spPr bwMode="auto">
          <a:xfrm>
            <a:off x="2627313" y="2493963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1" name="Line 3"/>
          <p:cNvSpPr>
            <a:spLocks noChangeShapeType="1"/>
          </p:cNvSpPr>
          <p:nvPr/>
        </p:nvSpPr>
        <p:spPr bwMode="auto">
          <a:xfrm>
            <a:off x="2627313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2" name="Line 4"/>
          <p:cNvSpPr>
            <a:spLocks noChangeShapeType="1"/>
          </p:cNvSpPr>
          <p:nvPr/>
        </p:nvSpPr>
        <p:spPr bwMode="auto">
          <a:xfrm>
            <a:off x="43561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3" name="Line 5"/>
          <p:cNvSpPr>
            <a:spLocks noChangeShapeType="1"/>
          </p:cNvSpPr>
          <p:nvPr/>
        </p:nvSpPr>
        <p:spPr bwMode="auto">
          <a:xfrm>
            <a:off x="60833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4" name="Line 6"/>
          <p:cNvSpPr>
            <a:spLocks noChangeShapeType="1"/>
          </p:cNvSpPr>
          <p:nvPr/>
        </p:nvSpPr>
        <p:spPr bwMode="auto">
          <a:xfrm>
            <a:off x="7812088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55" name="Rectangle 7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CPU Clocking</a:t>
            </a:r>
            <a:endParaRPr lang="en-AU">
              <a:cs typeface="+mj-cs"/>
            </a:endParaRPr>
          </a:p>
        </p:txBody>
      </p:sp>
      <p:sp>
        <p:nvSpPr>
          <p:cNvPr id="309256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Operation of digital hardware governed by a constant-rate clock</a:t>
            </a:r>
            <a:endParaRPr lang="en-AU" sz="2800" dirty="0">
              <a:cs typeface="+mn-cs"/>
            </a:endParaRPr>
          </a:p>
        </p:txBody>
      </p:sp>
      <p:sp>
        <p:nvSpPr>
          <p:cNvPr id="99337" name="Line 10"/>
          <p:cNvSpPr>
            <a:spLocks noChangeShapeType="1"/>
          </p:cNvSpPr>
          <p:nvPr/>
        </p:nvSpPr>
        <p:spPr bwMode="auto">
          <a:xfrm>
            <a:off x="2627313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8" name="Line 11"/>
          <p:cNvSpPr>
            <a:spLocks noChangeShapeType="1"/>
          </p:cNvSpPr>
          <p:nvPr/>
        </p:nvSpPr>
        <p:spPr bwMode="auto">
          <a:xfrm>
            <a:off x="26273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9" name="Line 12"/>
          <p:cNvSpPr>
            <a:spLocks noChangeShapeType="1"/>
          </p:cNvSpPr>
          <p:nvPr/>
        </p:nvSpPr>
        <p:spPr bwMode="auto">
          <a:xfrm>
            <a:off x="34909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0" name="Line 13"/>
          <p:cNvSpPr>
            <a:spLocks noChangeShapeType="1"/>
          </p:cNvSpPr>
          <p:nvPr/>
        </p:nvSpPr>
        <p:spPr bwMode="auto">
          <a:xfrm>
            <a:off x="3490913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1" name="Line 14"/>
          <p:cNvSpPr>
            <a:spLocks noChangeShapeType="1"/>
          </p:cNvSpPr>
          <p:nvPr/>
        </p:nvSpPr>
        <p:spPr bwMode="auto">
          <a:xfrm>
            <a:off x="2339975" y="2997200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2" name="Line 15"/>
          <p:cNvSpPr>
            <a:spLocks noChangeShapeType="1"/>
          </p:cNvSpPr>
          <p:nvPr/>
        </p:nvSpPr>
        <p:spPr bwMode="auto">
          <a:xfrm>
            <a:off x="43561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3" name="Line 16"/>
          <p:cNvSpPr>
            <a:spLocks noChangeShapeType="1"/>
          </p:cNvSpPr>
          <p:nvPr/>
        </p:nvSpPr>
        <p:spPr bwMode="auto">
          <a:xfrm>
            <a:off x="43561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4" name="Line 17"/>
          <p:cNvSpPr>
            <a:spLocks noChangeShapeType="1"/>
          </p:cNvSpPr>
          <p:nvPr/>
        </p:nvSpPr>
        <p:spPr bwMode="auto">
          <a:xfrm>
            <a:off x="52197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5" name="Line 18"/>
          <p:cNvSpPr>
            <a:spLocks noChangeShapeType="1"/>
          </p:cNvSpPr>
          <p:nvPr/>
        </p:nvSpPr>
        <p:spPr bwMode="auto">
          <a:xfrm>
            <a:off x="52197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6" name="Line 19"/>
          <p:cNvSpPr>
            <a:spLocks noChangeShapeType="1"/>
          </p:cNvSpPr>
          <p:nvPr/>
        </p:nvSpPr>
        <p:spPr bwMode="auto">
          <a:xfrm>
            <a:off x="60833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7" name="Line 20"/>
          <p:cNvSpPr>
            <a:spLocks noChangeShapeType="1"/>
          </p:cNvSpPr>
          <p:nvPr/>
        </p:nvSpPr>
        <p:spPr bwMode="auto">
          <a:xfrm>
            <a:off x="60833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8" name="Line 21"/>
          <p:cNvSpPr>
            <a:spLocks noChangeShapeType="1"/>
          </p:cNvSpPr>
          <p:nvPr/>
        </p:nvSpPr>
        <p:spPr bwMode="auto">
          <a:xfrm>
            <a:off x="69469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49" name="Line 22"/>
          <p:cNvSpPr>
            <a:spLocks noChangeShapeType="1"/>
          </p:cNvSpPr>
          <p:nvPr/>
        </p:nvSpPr>
        <p:spPr bwMode="auto">
          <a:xfrm>
            <a:off x="69469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50" name="Line 23"/>
          <p:cNvSpPr>
            <a:spLocks noChangeShapeType="1"/>
          </p:cNvSpPr>
          <p:nvPr/>
        </p:nvSpPr>
        <p:spPr bwMode="auto">
          <a:xfrm>
            <a:off x="7812088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51" name="Line 24"/>
          <p:cNvSpPr>
            <a:spLocks noChangeShapeType="1"/>
          </p:cNvSpPr>
          <p:nvPr/>
        </p:nvSpPr>
        <p:spPr bwMode="auto">
          <a:xfrm>
            <a:off x="7812088" y="2709863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52" name="Freeform 25"/>
          <p:cNvSpPr>
            <a:spLocks/>
          </p:cNvSpPr>
          <p:nvPr/>
        </p:nvSpPr>
        <p:spPr bwMode="auto">
          <a:xfrm>
            <a:off x="4211638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353" name="Freeform 26"/>
          <p:cNvSpPr>
            <a:spLocks/>
          </p:cNvSpPr>
          <p:nvPr/>
        </p:nvSpPr>
        <p:spPr bwMode="auto">
          <a:xfrm>
            <a:off x="5940425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354" name="Freeform 27"/>
          <p:cNvSpPr>
            <a:spLocks/>
          </p:cNvSpPr>
          <p:nvPr/>
        </p:nvSpPr>
        <p:spPr bwMode="auto">
          <a:xfrm>
            <a:off x="7667625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355" name="Line 28"/>
          <p:cNvSpPr>
            <a:spLocks noChangeShapeType="1"/>
          </p:cNvSpPr>
          <p:nvPr/>
        </p:nvSpPr>
        <p:spPr bwMode="auto">
          <a:xfrm>
            <a:off x="2339975" y="4221163"/>
            <a:ext cx="5903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56" name="Line 29"/>
          <p:cNvSpPr>
            <a:spLocks noChangeShapeType="1"/>
          </p:cNvSpPr>
          <p:nvPr/>
        </p:nvSpPr>
        <p:spPr bwMode="auto">
          <a:xfrm flipV="1">
            <a:off x="2339975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57" name="Text Box 30"/>
          <p:cNvSpPr txBox="1">
            <a:spLocks noChangeArrowheads="1"/>
          </p:cNvSpPr>
          <p:nvPr/>
        </p:nvSpPr>
        <p:spPr bwMode="auto">
          <a:xfrm>
            <a:off x="684213" y="2714625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Clock (cycles)</a:t>
            </a:r>
            <a:endParaRPr lang="en-AU" altLang="en-US" sz="1600"/>
          </a:p>
        </p:txBody>
      </p:sp>
      <p:sp>
        <p:nvSpPr>
          <p:cNvPr id="99358" name="Text Box 31"/>
          <p:cNvSpPr txBox="1">
            <a:spLocks noChangeArrowheads="1"/>
          </p:cNvSpPr>
          <p:nvPr/>
        </p:nvSpPr>
        <p:spPr bwMode="auto">
          <a:xfrm>
            <a:off x="684213" y="3146425"/>
            <a:ext cx="16859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Data transfer</a:t>
            </a:r>
            <a:br>
              <a:rPr lang="en-US" altLang="en-US" sz="1600"/>
            </a:br>
            <a:r>
              <a:rPr lang="en-US" altLang="en-US" sz="1600"/>
              <a:t>and computation</a:t>
            </a:r>
            <a:endParaRPr lang="en-AU" altLang="en-US" sz="1600"/>
          </a:p>
        </p:txBody>
      </p:sp>
      <p:sp>
        <p:nvSpPr>
          <p:cNvPr id="99359" name="Text Box 32"/>
          <p:cNvSpPr txBox="1">
            <a:spLocks noChangeArrowheads="1"/>
          </p:cNvSpPr>
          <p:nvPr/>
        </p:nvSpPr>
        <p:spPr bwMode="auto">
          <a:xfrm>
            <a:off x="684213" y="3794125"/>
            <a:ext cx="1336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Update state</a:t>
            </a:r>
            <a:endParaRPr lang="en-AU" altLang="en-US" sz="1600"/>
          </a:p>
        </p:txBody>
      </p:sp>
      <p:sp>
        <p:nvSpPr>
          <p:cNvPr id="99360" name="Rectangle 33"/>
          <p:cNvSpPr>
            <a:spLocks noChangeArrowheads="1"/>
          </p:cNvSpPr>
          <p:nvPr/>
        </p:nvSpPr>
        <p:spPr bwMode="auto">
          <a:xfrm>
            <a:off x="2916238" y="2420938"/>
            <a:ext cx="1150937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99361" name="Text Box 34"/>
          <p:cNvSpPr txBox="1">
            <a:spLocks noChangeArrowheads="1"/>
          </p:cNvSpPr>
          <p:nvPr/>
        </p:nvSpPr>
        <p:spPr bwMode="auto">
          <a:xfrm>
            <a:off x="2843213" y="2281238"/>
            <a:ext cx="1311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Clock period</a:t>
            </a:r>
            <a:endParaRPr lang="en-AU" altLang="en-US" sz="1600"/>
          </a:p>
        </p:txBody>
      </p:sp>
      <p:sp>
        <p:nvSpPr>
          <p:cNvPr id="99362" name="Rectangle 35"/>
          <p:cNvSpPr>
            <a:spLocks noChangeArrowheads="1"/>
          </p:cNvSpPr>
          <p:nvPr/>
        </p:nvSpPr>
        <p:spPr bwMode="auto">
          <a:xfrm>
            <a:off x="1182688" y="4437063"/>
            <a:ext cx="7772400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/>
              <a:t>Clock period: duration of a clock cycle</a:t>
            </a:r>
          </a:p>
          <a:p>
            <a:pPr lvl="1" eaLnBrk="1" hangingPunct="1"/>
            <a:r>
              <a:rPr lang="en-US" altLang="en-US" sz="2400"/>
              <a:t>e.g., 250ps = 0.25ns = 250×10</a:t>
            </a:r>
            <a:r>
              <a:rPr lang="en-US" altLang="en-US" sz="2400" baseline="30000"/>
              <a:t>–12</a:t>
            </a:r>
            <a:r>
              <a:rPr lang="en-US" altLang="en-US" sz="2400"/>
              <a:t>s</a:t>
            </a:r>
          </a:p>
          <a:p>
            <a:pPr eaLnBrk="1" hangingPunct="1"/>
            <a:r>
              <a:rPr lang="en-US" altLang="en-US" sz="2800"/>
              <a:t>Clock frequency (rate): cycles per second</a:t>
            </a:r>
          </a:p>
          <a:p>
            <a:pPr lvl="1" eaLnBrk="1" hangingPunct="1"/>
            <a:r>
              <a:rPr lang="en-US" altLang="en-US" sz="2400"/>
              <a:t>e.g., 4.0GHz = 4000MHz = 4.0×10</a:t>
            </a:r>
            <a:r>
              <a:rPr lang="en-US" altLang="en-US" sz="2400" baseline="30000"/>
              <a:t>9</a:t>
            </a:r>
            <a:r>
              <a:rPr lang="en-US" altLang="en-US" sz="2400"/>
              <a:t>Hz</a:t>
            </a:r>
            <a:endParaRPr lang="en-AU" altLang="en-US" sz="2400"/>
          </a:p>
        </p:txBody>
      </p:sp>
      <p:sp>
        <p:nvSpPr>
          <p:cNvPr id="99363" name="Freeform 36"/>
          <p:cNvSpPr>
            <a:spLocks/>
          </p:cNvSpPr>
          <p:nvPr/>
        </p:nvSpPr>
        <p:spPr bwMode="auto">
          <a:xfrm>
            <a:off x="4356100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364" name="Freeform 37"/>
          <p:cNvSpPr>
            <a:spLocks/>
          </p:cNvSpPr>
          <p:nvPr/>
        </p:nvSpPr>
        <p:spPr bwMode="auto">
          <a:xfrm>
            <a:off x="2627313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365" name="Freeform 38"/>
          <p:cNvSpPr>
            <a:spLocks/>
          </p:cNvSpPr>
          <p:nvPr/>
        </p:nvSpPr>
        <p:spPr bwMode="auto">
          <a:xfrm>
            <a:off x="6083300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8972621-613B-F14F-B505-E14E16E3F261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en-US" sz="1400"/>
          </a:p>
        </p:txBody>
      </p:sp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CPU Time</a:t>
            </a:r>
            <a:endParaRPr lang="en-AU">
              <a:cs typeface="+mj-cs"/>
            </a:endParaRPr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968625"/>
            <a:ext cx="8270875" cy="3268663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Performance improved by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Reducing number of clock cycles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Increasing clock rate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Hardware designer must often trade off clock rate against cycle </a:t>
            </a:r>
            <a:r>
              <a:rPr lang="en-US" sz="2400" dirty="0" smtClean="0"/>
              <a:t>count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Many techniques that decrease the number of clock cycles may also </a:t>
            </a:r>
            <a:r>
              <a:rPr lang="en-US" sz="2400" dirty="0" smtClean="0"/>
              <a:t>increase the </a:t>
            </a:r>
            <a:r>
              <a:rPr lang="en-US" sz="2400" dirty="0"/>
              <a:t>clock cycle </a:t>
            </a:r>
            <a:r>
              <a:rPr lang="en-US" sz="2400" dirty="0" smtClean="0"/>
              <a:t>time</a:t>
            </a:r>
            <a:endParaRPr lang="en-AU" dirty="0"/>
          </a:p>
        </p:txBody>
      </p:sp>
      <p:graphicFrame>
        <p:nvGraphicFramePr>
          <p:cNvPr id="101380" name="Object 4"/>
          <p:cNvGraphicFramePr>
            <a:graphicFrameLocks noChangeAspect="1"/>
          </p:cNvGraphicFramePr>
          <p:nvPr/>
        </p:nvGraphicFramePr>
        <p:xfrm>
          <a:off x="1036638" y="1428750"/>
          <a:ext cx="7459662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3" name="Equation" r:id="rId4" imgW="3390900" imgH="660400" progId="Equation.3">
                  <p:embed/>
                </p:oleObj>
              </mc:Choice>
              <mc:Fallback>
                <p:oleObj name="Equation" r:id="rId4" imgW="33909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428750"/>
                        <a:ext cx="7459662" cy="14525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FCFAD070-E429-EF4B-914D-F44BEB64271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en-US" sz="1400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The Computer Revolution</a:t>
            </a:r>
            <a:endParaRPr lang="en-AU">
              <a:cs typeface="+mj-cs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Progress in computer technology</a:t>
            </a:r>
          </a:p>
          <a:p>
            <a:pPr lvl="1" eaLnBrk="1" hangingPunct="1"/>
            <a:r>
              <a:rPr lang="en-US" altLang="en-US" sz="2400"/>
              <a:t>Underpinned by Moore</a:t>
            </a:r>
            <a:r>
              <a:rPr lang="ja-JP" altLang="en-US" sz="2400"/>
              <a:t>’</a:t>
            </a:r>
            <a:r>
              <a:rPr lang="en-US" altLang="ja-JP" sz="2400"/>
              <a:t>s Law </a:t>
            </a:r>
          </a:p>
          <a:p>
            <a:pPr eaLnBrk="1" hangingPunct="1"/>
            <a:r>
              <a:rPr lang="en-US" altLang="en-US"/>
              <a:t>Makes novel applications feasible</a:t>
            </a:r>
          </a:p>
          <a:p>
            <a:pPr lvl="1" eaLnBrk="1" hangingPunct="1"/>
            <a:r>
              <a:rPr lang="en-US" altLang="en-US" sz="2400"/>
              <a:t>Computers in automobiles</a:t>
            </a:r>
          </a:p>
          <a:p>
            <a:pPr lvl="1" eaLnBrk="1" hangingPunct="1"/>
            <a:r>
              <a:rPr lang="en-US" altLang="en-US" sz="2400"/>
              <a:t>Cell phones</a:t>
            </a:r>
          </a:p>
          <a:p>
            <a:pPr lvl="1" eaLnBrk="1" hangingPunct="1"/>
            <a:r>
              <a:rPr lang="en-US" altLang="en-US" sz="2400"/>
              <a:t>Human genome project</a:t>
            </a:r>
          </a:p>
          <a:p>
            <a:pPr lvl="1" eaLnBrk="1" hangingPunct="1"/>
            <a:r>
              <a:rPr lang="en-US" altLang="en-US" sz="2400"/>
              <a:t>World Wide Web</a:t>
            </a:r>
          </a:p>
          <a:p>
            <a:pPr lvl="1" eaLnBrk="1" hangingPunct="1"/>
            <a:r>
              <a:rPr lang="en-US" altLang="en-US" sz="2400"/>
              <a:t>Search Engines</a:t>
            </a:r>
          </a:p>
          <a:p>
            <a:pPr eaLnBrk="1" hangingPunct="1"/>
            <a:r>
              <a:rPr lang="en-US" altLang="en-US" sz="2800"/>
              <a:t>Computers are pervasive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 rot="5400000">
            <a:off x="7822406" y="954882"/>
            <a:ext cx="2276475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§1.1 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4C361A3-50B7-3149-BDCA-CFB90E20395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en-US" sz="1400"/>
          </a:p>
        </p:txBody>
      </p:sp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CPU Time Example</a:t>
            </a:r>
            <a:endParaRPr lang="en-AU">
              <a:cs typeface="+mj-cs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917825"/>
          </a:xfrm>
        </p:spPr>
        <p:txBody>
          <a:bodyPr/>
          <a:lstStyle/>
          <a:p>
            <a:pPr eaLnBrk="1" hangingPunct="1"/>
            <a:r>
              <a:rPr lang="en-US" altLang="en-US" sz="2400"/>
              <a:t>Computer A: 2GHz clock, 10s CPU time</a:t>
            </a:r>
          </a:p>
          <a:p>
            <a:pPr eaLnBrk="1" hangingPunct="1"/>
            <a:r>
              <a:rPr lang="en-US" altLang="en-US" sz="2400"/>
              <a:t>Designing Computer B</a:t>
            </a:r>
          </a:p>
          <a:p>
            <a:pPr lvl="1" eaLnBrk="1" hangingPunct="1"/>
            <a:r>
              <a:rPr lang="en-US" altLang="en-US" sz="2000"/>
              <a:t>Aim for 6s CPU time</a:t>
            </a:r>
          </a:p>
          <a:p>
            <a:pPr lvl="1" eaLnBrk="1" hangingPunct="1"/>
            <a:r>
              <a:rPr lang="en-US" altLang="en-US" sz="2000"/>
              <a:t>Can do faster clock, but causes 1.2 × clock cycles</a:t>
            </a:r>
          </a:p>
          <a:p>
            <a:pPr eaLnBrk="1" hangingPunct="1"/>
            <a:r>
              <a:rPr lang="en-US" altLang="en-US" sz="2400"/>
              <a:t>How fast must Computer B clock be?</a:t>
            </a:r>
          </a:p>
        </p:txBody>
      </p:sp>
      <p:graphicFrame>
        <p:nvGraphicFramePr>
          <p:cNvPr id="103428" name="Object 4"/>
          <p:cNvGraphicFramePr>
            <a:graphicFrameLocks noChangeAspect="1"/>
          </p:cNvGraphicFramePr>
          <p:nvPr/>
        </p:nvGraphicFramePr>
        <p:xfrm>
          <a:off x="892175" y="3284538"/>
          <a:ext cx="7135813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1" name="Equation" r:id="rId4" imgW="3568700" imgH="1473200" progId="Equation.3">
                  <p:embed/>
                </p:oleObj>
              </mc:Choice>
              <mc:Fallback>
                <p:oleObj name="Equation" r:id="rId4" imgW="3568700" imgH="147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3284538"/>
                        <a:ext cx="7135813" cy="2946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F370B8D1-3439-A14F-9639-D31BC36357EB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en-US" sz="1400"/>
          </a:p>
        </p:txBody>
      </p:sp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Instruction Count and CPI</a:t>
            </a:r>
            <a:endParaRPr lang="en-AU">
              <a:cs typeface="+mj-cs"/>
            </a:endParaRP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3462338"/>
            <a:ext cx="7772400" cy="27749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Instruction Count for a program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 smtClean="0"/>
              <a:t>Determined by program, ISA and compiler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sz="2800" dirty="0" smtClean="0">
                <a:cs typeface="+mn-cs"/>
              </a:rPr>
              <a:t>Average cycles per instruction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 smtClean="0"/>
              <a:t>Determined </a:t>
            </a:r>
            <a:r>
              <a:rPr lang="en-US" sz="2400" dirty="0"/>
              <a:t>by CPU hardware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US" sz="2400" dirty="0"/>
              <a:t>If different instructions have different CPI</a:t>
            </a:r>
          </a:p>
          <a:p>
            <a:pPr lvl="2" eaLnBrk="1" hangingPunct="1">
              <a:buFont typeface="Wingdings" charset="0"/>
              <a:buChar char="n"/>
              <a:defRPr/>
            </a:pPr>
            <a:r>
              <a:rPr lang="en-US" sz="2000" dirty="0"/>
              <a:t>Average CPI affected by instruction mix</a:t>
            </a:r>
            <a:endParaRPr lang="en-AU" sz="2000" dirty="0"/>
          </a:p>
        </p:txBody>
      </p:sp>
      <p:graphicFrame>
        <p:nvGraphicFramePr>
          <p:cNvPr id="105476" name="Object 4"/>
          <p:cNvGraphicFramePr>
            <a:graphicFrameLocks noChangeAspect="1"/>
          </p:cNvGraphicFramePr>
          <p:nvPr/>
        </p:nvGraphicFramePr>
        <p:xfrm>
          <a:off x="706438" y="1319213"/>
          <a:ext cx="8129587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9" name="Equation" r:id="rId4" imgW="3695700" imgH="939800" progId="Equation.3">
                  <p:embed/>
                </p:oleObj>
              </mc:Choice>
              <mc:Fallback>
                <p:oleObj name="Equation" r:id="rId4" imgW="3695700" imgH="93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1319213"/>
                        <a:ext cx="8129587" cy="2063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072BC16-5EFA-9947-8941-ECC492B7F29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en-US" sz="1400"/>
          </a:p>
        </p:txBody>
      </p:sp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CPI Example</a:t>
            </a:r>
            <a:endParaRPr lang="en-AU">
              <a:cs typeface="+mj-cs"/>
            </a:endParaRP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16125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Computer A: Cycle Time = 250ps, CPI = 2.0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Computer B: Cycle Time = 500ps, CPI = 1.2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Same ISA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cs typeface="+mn-cs"/>
              </a:rPr>
              <a:t>Which is faster, and by how much?</a:t>
            </a:r>
            <a:endParaRPr lang="en-AU" sz="2800" dirty="0">
              <a:cs typeface="+mn-cs"/>
            </a:endParaRPr>
          </a:p>
        </p:txBody>
      </p:sp>
      <p:graphicFrame>
        <p:nvGraphicFramePr>
          <p:cNvPr id="107524" name="Object 4"/>
          <p:cNvGraphicFramePr>
            <a:graphicFrameLocks noChangeAspect="1"/>
          </p:cNvGraphicFramePr>
          <p:nvPr/>
        </p:nvGraphicFramePr>
        <p:xfrm>
          <a:off x="1066800" y="3141663"/>
          <a:ext cx="7034213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9" name="Equation" r:id="rId4" imgW="3517900" imgH="1498600" progId="Equation.3">
                  <p:embed/>
                </p:oleObj>
              </mc:Choice>
              <mc:Fallback>
                <p:oleObj name="Equation" r:id="rId4" imgW="3517900" imgH="149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41663"/>
                        <a:ext cx="7034213" cy="29972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5" name="AutoShape 5"/>
          <p:cNvSpPr>
            <a:spLocks/>
          </p:cNvSpPr>
          <p:nvPr/>
        </p:nvSpPr>
        <p:spPr bwMode="auto">
          <a:xfrm>
            <a:off x="7164388" y="3717925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48019"/>
              <a:gd name="adj4" fmla="val -55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 is faster…</a:t>
            </a:r>
            <a:endParaRPr lang="en-AU" altLang="en-US" sz="1800"/>
          </a:p>
        </p:txBody>
      </p:sp>
      <p:sp>
        <p:nvSpPr>
          <p:cNvPr id="107526" name="AutoShape 6"/>
          <p:cNvSpPr>
            <a:spLocks/>
          </p:cNvSpPr>
          <p:nvPr/>
        </p:nvSpPr>
        <p:spPr bwMode="auto">
          <a:xfrm>
            <a:off x="7164388" y="5518150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22468"/>
              <a:gd name="adj4" fmla="val -1294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…by this much</a:t>
            </a:r>
            <a:endParaRPr lang="en-AU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B621B9E4-A5A5-3B4C-A793-EC4FCE9FB86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en-US" sz="1400"/>
          </a:p>
        </p:txBody>
      </p:sp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CPI in More Detail</a:t>
            </a:r>
            <a:endParaRPr lang="en-AU">
              <a:cs typeface="+mj-cs"/>
            </a:endParaRP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US">
                <a:cs typeface="+mn-cs"/>
              </a:rPr>
              <a:t>If different instruction classes take different numbers of cycles</a:t>
            </a:r>
            <a:endParaRPr lang="en-AU">
              <a:cs typeface="+mn-cs"/>
            </a:endParaRPr>
          </a:p>
        </p:txBody>
      </p:sp>
      <p:graphicFrame>
        <p:nvGraphicFramePr>
          <p:cNvPr id="109572" name="Object 4"/>
          <p:cNvGraphicFramePr>
            <a:graphicFrameLocks noChangeAspect="1"/>
          </p:cNvGraphicFramePr>
          <p:nvPr/>
        </p:nvGraphicFramePr>
        <p:xfrm>
          <a:off x="1436688" y="2420938"/>
          <a:ext cx="64277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1" name="Equation" r:id="rId4" imgW="2921000" imgH="431800" progId="Equation.3">
                  <p:embed/>
                </p:oleObj>
              </mc:Choice>
              <mc:Fallback>
                <p:oleObj name="Equation" r:id="rId4" imgW="29210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2420938"/>
                        <a:ext cx="6427787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1182688" y="357346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Weighted average CPI</a:t>
            </a:r>
            <a:endParaRPr lang="en-AU" altLang="en-US"/>
          </a:p>
        </p:txBody>
      </p:sp>
      <p:graphicFrame>
        <p:nvGraphicFramePr>
          <p:cNvPr id="109574" name="Object 6"/>
          <p:cNvGraphicFramePr>
            <a:graphicFrameLocks noChangeAspect="1"/>
          </p:cNvGraphicFramePr>
          <p:nvPr/>
        </p:nvGraphicFramePr>
        <p:xfrm>
          <a:off x="588963" y="4292600"/>
          <a:ext cx="81057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82" name="Equation" r:id="rId6" imgW="3683000" imgH="431800" progId="Equation.3">
                  <p:embed/>
                </p:oleObj>
              </mc:Choice>
              <mc:Fallback>
                <p:oleObj name="Equation" r:id="rId6" imgW="36830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4292600"/>
                        <a:ext cx="8105775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5" name="AutoShape 7"/>
          <p:cNvSpPr>
            <a:spLocks/>
          </p:cNvSpPr>
          <p:nvPr/>
        </p:nvSpPr>
        <p:spPr bwMode="auto">
          <a:xfrm rot="5400000">
            <a:off x="6947694" y="4293394"/>
            <a:ext cx="215900" cy="2376488"/>
          </a:xfrm>
          <a:prstGeom prst="rightBrace">
            <a:avLst>
              <a:gd name="adj1" fmla="val 917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5994400" y="5649913"/>
            <a:ext cx="2085975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Relative frequency</a:t>
            </a:r>
            <a:endParaRPr lang="en-AU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CPI Example</a:t>
            </a:r>
          </a:p>
        </p:txBody>
      </p:sp>
      <p:pic>
        <p:nvPicPr>
          <p:cNvPr id="111618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255713"/>
            <a:ext cx="8270875" cy="4851400"/>
          </a:xfrm>
        </p:spPr>
      </p:pic>
      <p:sp>
        <p:nvSpPr>
          <p:cNvPr id="11161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EBC00EAE-1609-4C4C-8FC2-76BD3DF77BE2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9E92421-B8FF-1349-8A8F-4AC12C41D9F5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en-US" sz="1400"/>
          </a:p>
        </p:txBody>
      </p:sp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CPI Example</a:t>
            </a:r>
            <a:endParaRPr lang="en-AU" dirty="0">
              <a:cs typeface="+mj-cs"/>
            </a:endParaRP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9969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>
                <a:cs typeface="+mn-cs"/>
              </a:rPr>
              <a:t>Alternative compiled code sequences using instructions in classes A, B, C</a:t>
            </a:r>
            <a:endParaRPr lang="en-AU" sz="2800">
              <a:cs typeface="+mn-cs"/>
            </a:endParaRPr>
          </a:p>
        </p:txBody>
      </p:sp>
      <p:graphicFrame>
        <p:nvGraphicFramePr>
          <p:cNvPr id="321576" name="Group 40"/>
          <p:cNvGraphicFramePr>
            <a:graphicFrameLocks noGrp="1"/>
          </p:cNvGraphicFramePr>
          <p:nvPr/>
        </p:nvGraphicFramePr>
        <p:xfrm>
          <a:off x="1619250" y="2276475"/>
          <a:ext cx="6600825" cy="1593850"/>
        </p:xfrm>
        <a:graphic>
          <a:graphicData uri="http://schemas.openxmlformats.org/drawingml/2006/table">
            <a:tbl>
              <a:tblPr/>
              <a:tblGrid>
                <a:gridCol w="2520950"/>
                <a:gridCol w="1368425"/>
                <a:gridCol w="1368425"/>
                <a:gridCol w="1343025"/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Class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CPI for class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3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IC in sequence 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2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IC in sequence 2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4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1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2671" name="Rectangle 31"/>
          <p:cNvSpPr>
            <a:spLocks noChangeArrowheads="1"/>
          </p:cNvSpPr>
          <p:nvPr/>
        </p:nvSpPr>
        <p:spPr bwMode="auto">
          <a:xfrm>
            <a:off x="53975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/>
              <a:t>Sequence 1: IC = 5</a:t>
            </a:r>
          </a:p>
          <a:p>
            <a:pPr lvl="1" eaLnBrk="1" hangingPunct="1"/>
            <a:r>
              <a:rPr lang="en-US" altLang="en-US" sz="2400"/>
              <a:t>Clock Cycles</a:t>
            </a:r>
            <a:br>
              <a:rPr lang="en-US" altLang="en-US" sz="2400"/>
            </a:br>
            <a:r>
              <a:rPr lang="en-US" altLang="en-US" sz="2400"/>
              <a:t>= 2×1 + 1×2 + 2×3</a:t>
            </a:r>
            <a:br>
              <a:rPr lang="en-US" altLang="en-US" sz="2400"/>
            </a:br>
            <a:r>
              <a:rPr lang="en-US" altLang="en-US" sz="2400"/>
              <a:t>= 10</a:t>
            </a:r>
          </a:p>
          <a:p>
            <a:pPr lvl="1" eaLnBrk="1" hangingPunct="1"/>
            <a:r>
              <a:rPr lang="en-US" altLang="en-US" sz="2400"/>
              <a:t>Avg. CPI = 10/5 = 2.0</a:t>
            </a:r>
          </a:p>
        </p:txBody>
      </p:sp>
      <p:sp>
        <p:nvSpPr>
          <p:cNvPr id="112672" name="Rectangle 32"/>
          <p:cNvSpPr>
            <a:spLocks noChangeArrowheads="1"/>
          </p:cNvSpPr>
          <p:nvPr/>
        </p:nvSpPr>
        <p:spPr bwMode="auto">
          <a:xfrm>
            <a:off x="478790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/>
              <a:t>Sequence 2: IC = 6</a:t>
            </a:r>
          </a:p>
          <a:p>
            <a:pPr lvl="1" eaLnBrk="1" hangingPunct="1"/>
            <a:r>
              <a:rPr lang="en-US" altLang="en-US" sz="2400"/>
              <a:t>Clock Cycles</a:t>
            </a:r>
            <a:br>
              <a:rPr lang="en-US" altLang="en-US" sz="2400"/>
            </a:br>
            <a:r>
              <a:rPr lang="en-US" altLang="en-US" sz="2400"/>
              <a:t>= 4×1 + 1×2 + 1×3</a:t>
            </a:r>
            <a:br>
              <a:rPr lang="en-US" altLang="en-US" sz="2400"/>
            </a:br>
            <a:r>
              <a:rPr lang="en-US" altLang="en-US" sz="2400"/>
              <a:t>= 9</a:t>
            </a:r>
          </a:p>
          <a:p>
            <a:pPr lvl="1" eaLnBrk="1" hangingPunct="1"/>
            <a:r>
              <a:rPr lang="en-US" altLang="en-US" sz="2400"/>
              <a:t>Avg. CPI = 9/6 = 1.5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23F780BD-3028-A248-97A0-1CC11E6E8A9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en-US" sz="1400"/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AU">
                <a:cs typeface="+mj-cs"/>
              </a:rPr>
              <a:t>Performance Summary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3284538"/>
            <a:ext cx="8270875" cy="29527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r>
              <a:rPr lang="en-AU" dirty="0">
                <a:cs typeface="+mn-cs"/>
              </a:rPr>
              <a:t>Performance depends on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AU" dirty="0"/>
              <a:t>Algorithm: affects IC, possibly CPI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AU" dirty="0"/>
              <a:t>Programming language: affects IC, CPI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AU" dirty="0"/>
              <a:t>Compiler: affects IC, CPI</a:t>
            </a:r>
          </a:p>
          <a:p>
            <a:pPr lvl="1" eaLnBrk="1" hangingPunct="1">
              <a:buFont typeface="Wingdings" charset="0"/>
              <a:buChar char="n"/>
              <a:defRPr/>
            </a:pPr>
            <a:r>
              <a:rPr lang="en-AU" dirty="0"/>
              <a:t>Instruction set architecture: affects IC, CPI, T</a:t>
            </a:r>
            <a:r>
              <a:rPr lang="en-AU" baseline="-25000" dirty="0"/>
              <a:t>c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chemeClr val="folHlink"/>
                </a:solidFill>
                <a:latin typeface="Arial Black" charset="0"/>
              </a:rPr>
              <a:t>The BIG Picture</a:t>
            </a:r>
          </a:p>
        </p:txBody>
      </p:sp>
      <p:graphicFrame>
        <p:nvGraphicFramePr>
          <p:cNvPr id="114693" name="Object 5"/>
          <p:cNvGraphicFramePr>
            <a:graphicFrameLocks noChangeAspect="1"/>
          </p:cNvGraphicFramePr>
          <p:nvPr/>
        </p:nvGraphicFramePr>
        <p:xfrm>
          <a:off x="101600" y="2046288"/>
          <a:ext cx="8863013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96" name="Equation" r:id="rId4" imgW="4292600" imgH="431800" progId="Equation.3">
                  <p:embed/>
                </p:oleObj>
              </mc:Choice>
              <mc:Fallback>
                <p:oleObj name="Equation" r:id="rId4" imgW="42926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" y="2046288"/>
                        <a:ext cx="8863013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67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673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BA2F086-F6A4-5447-A88A-329A0AE283B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AU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718FE644-B7AC-2743-9D2F-381A09C1684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AU" altLang="en-US" sz="140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Power Trends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149725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en-US"/>
              <a:t>In CMOS IC technology</a:t>
            </a:r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 rot="5400000">
            <a:off x="7751762" y="1027113"/>
            <a:ext cx="241776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§1.7 The Power Wall</a:t>
            </a:r>
          </a:p>
        </p:txBody>
      </p:sp>
      <p:graphicFrame>
        <p:nvGraphicFramePr>
          <p:cNvPr id="117765" name="Object 6"/>
          <p:cNvGraphicFramePr>
            <a:graphicFrameLocks noChangeAspect="1"/>
          </p:cNvGraphicFramePr>
          <p:nvPr/>
        </p:nvGraphicFramePr>
        <p:xfrm>
          <a:off x="1331913" y="4941888"/>
          <a:ext cx="70818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69" name="Equation" r:id="rId4" imgW="3213100" imgH="228600" progId="Equation.3">
                  <p:embed/>
                </p:oleObj>
              </mc:Choice>
              <mc:Fallback>
                <p:oleObj name="Equation" r:id="rId4" imgW="32131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941888"/>
                        <a:ext cx="7081837" cy="5032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7766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268413"/>
            <a:ext cx="69056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64A87E5-7B1B-FE44-A109-A12307D9359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en-US" sz="1400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Reducing Power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en-US"/>
              <a:t>Suppose a new CPU has</a:t>
            </a:r>
          </a:p>
          <a:p>
            <a:pPr lvl="1" eaLnBrk="1" hangingPunct="1"/>
            <a:r>
              <a:rPr lang="en-AU" altLang="en-US"/>
              <a:t>85% of capacitive load of old CPU</a:t>
            </a:r>
          </a:p>
          <a:p>
            <a:pPr lvl="1" eaLnBrk="1" hangingPunct="1"/>
            <a:r>
              <a:rPr lang="en-AU" altLang="en-US"/>
              <a:t>15% voltage and 15% frequency reduction</a:t>
            </a:r>
          </a:p>
        </p:txBody>
      </p:sp>
      <p:graphicFrame>
        <p:nvGraphicFramePr>
          <p:cNvPr id="119812" name="Object 4"/>
          <p:cNvGraphicFramePr>
            <a:graphicFrameLocks noChangeAspect="1"/>
          </p:cNvGraphicFramePr>
          <p:nvPr/>
        </p:nvGraphicFramePr>
        <p:xfrm>
          <a:off x="1187450" y="2924175"/>
          <a:ext cx="75612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6" name="Equation" r:id="rId4" imgW="3784600" imgH="469900" progId="Equation.3">
                  <p:embed/>
                </p:oleObj>
              </mc:Choice>
              <mc:Fallback>
                <p:oleObj name="Equation" r:id="rId4" imgW="37846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924175"/>
                        <a:ext cx="75612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684213" y="3933825"/>
            <a:ext cx="82708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AU" altLang="en-US"/>
              <a:t>The power wall</a:t>
            </a:r>
          </a:p>
          <a:p>
            <a:pPr lvl="1" eaLnBrk="1" hangingPunct="1"/>
            <a:r>
              <a:rPr lang="en-AU" altLang="en-US"/>
              <a:t>We can’t reduce voltage further</a:t>
            </a:r>
          </a:p>
          <a:p>
            <a:pPr lvl="1" eaLnBrk="1" hangingPunct="1"/>
            <a:r>
              <a:rPr lang="en-AU" altLang="en-US"/>
              <a:t>We can’t remove more heat</a:t>
            </a:r>
          </a:p>
          <a:p>
            <a:pPr eaLnBrk="1" hangingPunct="1"/>
            <a:r>
              <a:rPr lang="en-AU" altLang="en-US"/>
              <a:t>How else can we improve performance?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864A720F-4511-D840-A7FC-5B3FFE2A47F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en-US" sz="1400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Moore’s Law</a:t>
            </a:r>
            <a:endParaRPr lang="en-AU" dirty="0">
              <a:cs typeface="+mj-cs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The number of transistors in a dense integrated circuit doubles approximately every two years</a:t>
            </a:r>
          </a:p>
          <a:p>
            <a:pPr eaLnBrk="1" hangingPunct="1"/>
            <a:r>
              <a:rPr lang="en-US" altLang="en-US" sz="2800"/>
              <a:t>Named after Gordon Moore, the co-founder of Intel</a:t>
            </a:r>
          </a:p>
          <a:p>
            <a:pPr lvl="1" eaLnBrk="1" hangingPunct="1"/>
            <a:r>
              <a:rPr lang="en-US" altLang="en-US" sz="2400"/>
              <a:t>1965 - described a doubling every year </a:t>
            </a:r>
          </a:p>
          <a:p>
            <a:pPr lvl="1" eaLnBrk="1" hangingPunct="1"/>
            <a:r>
              <a:rPr lang="en-US" altLang="en-US" sz="2400"/>
              <a:t>1975 - revised the forecast to doubling every two years</a:t>
            </a:r>
          </a:p>
          <a:p>
            <a:pPr lvl="1" eaLnBrk="1" hangingPunct="1"/>
            <a:r>
              <a:rPr lang="en-US" altLang="en-US" sz="2400"/>
              <a:t>The period is often quoted as 18 months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Power vs. Performance</a:t>
            </a:r>
          </a:p>
        </p:txBody>
      </p:sp>
      <p:sp>
        <p:nvSpPr>
          <p:cNvPr id="1218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5A71E85-55EF-1047-ABE8-C05309699BC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en-US" sz="1400"/>
          </a:p>
        </p:txBody>
      </p:sp>
      <p:pic>
        <p:nvPicPr>
          <p:cNvPr id="121859" name="Picture 5" descr="power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279525"/>
            <a:ext cx="6915150" cy="473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5" descr="power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158875"/>
            <a:ext cx="6915150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060B255-8F9B-CA47-9C1D-A4D9842CD5F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en-US" sz="1400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Uniprocessor Performance</a:t>
            </a:r>
          </a:p>
        </p:txBody>
      </p:sp>
      <p:sp>
        <p:nvSpPr>
          <p:cNvPr id="122883" name="Text Box 4"/>
          <p:cNvSpPr txBox="1">
            <a:spLocks noChangeArrowheads="1"/>
          </p:cNvSpPr>
          <p:nvPr/>
        </p:nvSpPr>
        <p:spPr bwMode="auto">
          <a:xfrm rot="5400000">
            <a:off x="6163469" y="2613819"/>
            <a:ext cx="5594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§1.8 The Sea Change: The Switch to Multiprocessors</a:t>
            </a:r>
          </a:p>
        </p:txBody>
      </p:sp>
      <p:pic>
        <p:nvPicPr>
          <p:cNvPr id="12288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77913"/>
            <a:ext cx="7632700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5" name="AutoShape 7"/>
          <p:cNvSpPr>
            <a:spLocks/>
          </p:cNvSpPr>
          <p:nvPr/>
        </p:nvSpPr>
        <p:spPr bwMode="auto">
          <a:xfrm>
            <a:off x="1116013" y="5516563"/>
            <a:ext cx="5400675" cy="649287"/>
          </a:xfrm>
          <a:prstGeom prst="borderCallout1">
            <a:avLst>
              <a:gd name="adj1" fmla="val 17602"/>
              <a:gd name="adj2" fmla="val 101412"/>
              <a:gd name="adj3" fmla="val -147431"/>
              <a:gd name="adj4" fmla="val 10743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AU" altLang="en-US" sz="1600"/>
              <a:t>Constrained by power, instruction-level parallelism, memory latency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9AC006BD-BED4-A241-96C6-401CFCE433BD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en-US" sz="1400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Multiprocessors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Multicore microprocessors</a:t>
            </a:r>
          </a:p>
          <a:p>
            <a:pPr lvl="1" eaLnBrk="1" hangingPunct="1"/>
            <a:r>
              <a:rPr lang="en-AU" altLang="en-US"/>
              <a:t>More than one processor per chip</a:t>
            </a:r>
          </a:p>
          <a:p>
            <a:pPr eaLnBrk="1" hangingPunct="1"/>
            <a:r>
              <a:rPr lang="en-AU" altLang="en-US"/>
              <a:t>Requires explicitly parallel programming</a:t>
            </a:r>
          </a:p>
          <a:p>
            <a:pPr lvl="1" eaLnBrk="1" hangingPunct="1"/>
            <a:r>
              <a:rPr lang="en-AU" altLang="en-US"/>
              <a:t>Compare with instruction level parallelism</a:t>
            </a:r>
          </a:p>
          <a:p>
            <a:pPr lvl="2" eaLnBrk="1" hangingPunct="1"/>
            <a:r>
              <a:rPr lang="en-AU" altLang="en-US"/>
              <a:t>Hardware executes multiple instructions at once</a:t>
            </a:r>
          </a:p>
          <a:p>
            <a:pPr lvl="2" eaLnBrk="1" hangingPunct="1"/>
            <a:r>
              <a:rPr lang="en-AU" altLang="en-US"/>
              <a:t>Hidden from the programmer</a:t>
            </a:r>
          </a:p>
          <a:p>
            <a:pPr lvl="1" eaLnBrk="1" hangingPunct="1"/>
            <a:r>
              <a:rPr lang="en-AU" altLang="en-US"/>
              <a:t>Hard to do</a:t>
            </a:r>
          </a:p>
          <a:p>
            <a:pPr lvl="2" eaLnBrk="1" hangingPunct="1"/>
            <a:r>
              <a:rPr lang="en-AU" altLang="en-US"/>
              <a:t>Programming for performance</a:t>
            </a:r>
          </a:p>
          <a:p>
            <a:pPr lvl="2" eaLnBrk="1" hangingPunct="1"/>
            <a:r>
              <a:rPr lang="en-AU" altLang="en-US"/>
              <a:t>Load balancing</a:t>
            </a:r>
          </a:p>
          <a:p>
            <a:pPr lvl="2" eaLnBrk="1" hangingPunct="1"/>
            <a:r>
              <a:rPr lang="en-AU" altLang="en-US"/>
              <a:t>Optimizing communication and synchronization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DDFCFAE-B9C8-0643-8089-416F7D776B9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en-US" sz="1400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 CPU Benchmark</a:t>
            </a:r>
            <a:endParaRPr lang="en-AU" alt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38877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Programs used to measure performance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Supposedly typical of actual workload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Standard Performance Evaluation Corp (SPEC)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Develops benchmarks for CPU, I/O, Web, …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sz="2800"/>
              <a:t>SPEC CPU2006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Elapsed time to execute a selection of programs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Negligible I/O, so focuses on CPU performance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Normalize relative to reference machine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Summarize as geometric mean of performance ratios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/>
              <a:t>CINT2006 (integer) and CFP2006 (floating-point)</a:t>
            </a:r>
          </a:p>
        </p:txBody>
      </p:sp>
      <p:graphicFrame>
        <p:nvGraphicFramePr>
          <p:cNvPr id="126980" name="Object 5"/>
          <p:cNvGraphicFramePr>
            <a:graphicFrameLocks noChangeAspect="1"/>
          </p:cNvGraphicFramePr>
          <p:nvPr/>
        </p:nvGraphicFramePr>
        <p:xfrm>
          <a:off x="2555875" y="5157788"/>
          <a:ext cx="377190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4" name="Equation" r:id="rId4" imgW="1714500" imgH="482600" progId="Equation.3">
                  <p:embed/>
                </p:oleObj>
              </mc:Choice>
              <mc:Fallback>
                <p:oleObj name="Equation" r:id="rId4" imgW="17145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157788"/>
                        <a:ext cx="3771900" cy="10620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1" name="Text Box 4"/>
          <p:cNvSpPr txBox="1">
            <a:spLocks noChangeArrowheads="1"/>
          </p:cNvSpPr>
          <p:nvPr/>
        </p:nvSpPr>
        <p:spPr bwMode="auto">
          <a:xfrm rot="5400000">
            <a:off x="7354888" y="1422400"/>
            <a:ext cx="3211512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§1.9 SPEC CPU Benchmark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A3ED92F0-AFAC-0D42-B7CD-6BD131CA3A31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en-US" sz="1400"/>
          </a:p>
        </p:txBody>
      </p:sp>
      <p:sp>
        <p:nvSpPr>
          <p:cNvPr id="129026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AU" altLang="en-US" sz="4000"/>
              <a:t>CINT2006 for Intel Core i7 920</a:t>
            </a:r>
          </a:p>
        </p:txBody>
      </p:sp>
      <p:pic>
        <p:nvPicPr>
          <p:cNvPr id="1290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96975"/>
            <a:ext cx="83058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9008029-3BDB-FF47-A4BB-330E64249B34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en-US" sz="1400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Pitfall: Amdahl’s Law</a:t>
            </a:r>
            <a:endParaRPr lang="en-AU" alt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1475" cy="1439862"/>
          </a:xfrm>
        </p:spPr>
        <p:txBody>
          <a:bodyPr/>
          <a:lstStyle/>
          <a:p>
            <a:pPr eaLnBrk="1" hangingPunct="1"/>
            <a:r>
              <a:rPr lang="en-US" altLang="en-US" sz="2800"/>
              <a:t>Improving an aspect of a computer and expecting a proportional improvement in overall performance</a:t>
            </a:r>
            <a:endParaRPr lang="en-US" altLang="en-US" sz="2800">
              <a:sym typeface="Wingdings" charset="2"/>
            </a:endParaRPr>
          </a:p>
        </p:txBody>
      </p:sp>
      <p:sp>
        <p:nvSpPr>
          <p:cNvPr id="131076" name="Text Box 4"/>
          <p:cNvSpPr txBox="1">
            <a:spLocks noChangeArrowheads="1"/>
          </p:cNvSpPr>
          <p:nvPr/>
        </p:nvSpPr>
        <p:spPr bwMode="auto">
          <a:xfrm rot="5400000">
            <a:off x="7496175" y="1279525"/>
            <a:ext cx="292893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§1.10 Fallacies and Pitfalls</a:t>
            </a:r>
          </a:p>
        </p:txBody>
      </p:sp>
      <p:graphicFrame>
        <p:nvGraphicFramePr>
          <p:cNvPr id="131077" name="Object 5"/>
          <p:cNvGraphicFramePr>
            <a:graphicFrameLocks noChangeAspect="1"/>
          </p:cNvGraphicFramePr>
          <p:nvPr/>
        </p:nvGraphicFramePr>
        <p:xfrm>
          <a:off x="2987675" y="4868863"/>
          <a:ext cx="1728788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6" name="Equation" r:id="rId4" imgW="863225" imgH="393529" progId="Equation.3">
                  <p:embed/>
                </p:oleObj>
              </mc:Choice>
              <mc:Fallback>
                <p:oleObj name="Equation" r:id="rId4" imgW="863225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868863"/>
                        <a:ext cx="1728788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8" name="Rectangle 6"/>
          <p:cNvSpPr>
            <a:spLocks noChangeArrowheads="1"/>
          </p:cNvSpPr>
          <p:nvPr/>
        </p:nvSpPr>
        <p:spPr bwMode="auto">
          <a:xfrm>
            <a:off x="4787900" y="4941888"/>
            <a:ext cx="3455988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 sz="2400"/>
              <a:t>Can’t be done!</a:t>
            </a:r>
            <a:endParaRPr lang="en-US" altLang="en-US" sz="2400">
              <a:ea typeface="Tahoma" charset="0"/>
              <a:cs typeface="Tahoma" charset="0"/>
            </a:endParaRPr>
          </a:p>
        </p:txBody>
      </p:sp>
      <p:graphicFrame>
        <p:nvGraphicFramePr>
          <p:cNvPr id="131079" name="Object 7"/>
          <p:cNvGraphicFramePr>
            <a:graphicFrameLocks noChangeAspect="1"/>
          </p:cNvGraphicFramePr>
          <p:nvPr/>
        </p:nvGraphicFramePr>
        <p:xfrm>
          <a:off x="1763713" y="2565400"/>
          <a:ext cx="5287962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" name="Equation" r:id="rId6" imgW="2641600" imgH="419100" progId="Equation.3">
                  <p:embed/>
                </p:oleObj>
              </mc:Choice>
              <mc:Fallback>
                <p:oleObj name="Equation" r:id="rId6" imgW="2641600" imgH="419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565400"/>
                        <a:ext cx="5287962" cy="83978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684213" y="3500438"/>
            <a:ext cx="79914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sym typeface="Wingdings" charset="2"/>
              </a:rPr>
              <a:t>Example: multiply accounts for 80s/100s</a:t>
            </a:r>
          </a:p>
          <a:p>
            <a:pPr lvl="1" eaLnBrk="1" hangingPunct="1"/>
            <a:r>
              <a:rPr lang="en-US" altLang="en-US" sz="2400"/>
              <a:t>How much improvement in multiply performance to get 5× overall?</a:t>
            </a:r>
          </a:p>
        </p:txBody>
      </p:sp>
      <p:sp>
        <p:nvSpPr>
          <p:cNvPr id="131081" name="Rectangle 9"/>
          <p:cNvSpPr>
            <a:spLocks noChangeArrowheads="1"/>
          </p:cNvSpPr>
          <p:nvPr/>
        </p:nvSpPr>
        <p:spPr bwMode="auto">
          <a:xfrm>
            <a:off x="684213" y="5661025"/>
            <a:ext cx="79914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>
                <a:sym typeface="Wingdings" charset="2"/>
              </a:rPr>
              <a:t>Corollary: make the common case fast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69E054D-B299-3A40-AAE6-D8FC49FD7178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en-US" sz="1400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Fallacy: Low Power at Idle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Look back at i7 power benchmark</a:t>
            </a:r>
          </a:p>
          <a:p>
            <a:pPr lvl="1" eaLnBrk="1" hangingPunct="1"/>
            <a:r>
              <a:rPr lang="en-AU" altLang="en-US"/>
              <a:t>At 100% load: 258W</a:t>
            </a:r>
          </a:p>
          <a:p>
            <a:pPr lvl="1" eaLnBrk="1" hangingPunct="1"/>
            <a:r>
              <a:rPr lang="en-AU" altLang="en-US"/>
              <a:t>At 50% load: 170W (66%)</a:t>
            </a:r>
          </a:p>
          <a:p>
            <a:pPr lvl="1" eaLnBrk="1" hangingPunct="1"/>
            <a:r>
              <a:rPr lang="en-AU" altLang="en-US"/>
              <a:t>At 10% load: 121W (47%)</a:t>
            </a:r>
          </a:p>
          <a:p>
            <a:pPr eaLnBrk="1" hangingPunct="1"/>
            <a:r>
              <a:rPr lang="en-AU" altLang="en-US"/>
              <a:t>Google data center</a:t>
            </a:r>
          </a:p>
          <a:p>
            <a:pPr lvl="1" eaLnBrk="1" hangingPunct="1"/>
            <a:r>
              <a:rPr lang="en-AU" altLang="en-US"/>
              <a:t>Mostly operates at 10% – 50% load</a:t>
            </a:r>
          </a:p>
          <a:p>
            <a:pPr lvl="1" eaLnBrk="1" hangingPunct="1"/>
            <a:r>
              <a:rPr lang="en-AU" altLang="en-US"/>
              <a:t>At 100% load less than 1% of the time</a:t>
            </a:r>
          </a:p>
          <a:p>
            <a:pPr eaLnBrk="1" hangingPunct="1"/>
            <a:r>
              <a:rPr lang="en-AU" altLang="en-US"/>
              <a:t>Consider designing processors to make power proportional to load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D6C5F876-CA53-1045-B432-EF9038223340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en-US" sz="1400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/>
              <a:t>Pitfall: MIPS as a Performance Metric</a:t>
            </a:r>
            <a:endParaRPr lang="en-AU" altLang="en-US" sz="360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pPr eaLnBrk="1" hangingPunct="1"/>
            <a:r>
              <a:rPr lang="en-US" altLang="en-US"/>
              <a:t>MIPS: Millions of Instructions Per Second</a:t>
            </a:r>
          </a:p>
          <a:p>
            <a:pPr lvl="1" eaLnBrk="1" hangingPunct="1"/>
            <a:r>
              <a:rPr lang="en-US" altLang="en-US"/>
              <a:t>Doesn’t account for</a:t>
            </a:r>
          </a:p>
          <a:p>
            <a:pPr lvl="2" eaLnBrk="1" hangingPunct="1"/>
            <a:r>
              <a:rPr lang="en-US" altLang="en-US"/>
              <a:t>Differences in ISAs between computers</a:t>
            </a:r>
          </a:p>
          <a:p>
            <a:pPr lvl="2" eaLnBrk="1" hangingPunct="1"/>
            <a:r>
              <a:rPr lang="en-US" altLang="en-US"/>
              <a:t>Differences in complexity between instructions</a:t>
            </a:r>
          </a:p>
        </p:txBody>
      </p:sp>
      <p:graphicFrame>
        <p:nvGraphicFramePr>
          <p:cNvPr id="135172" name="Object 4"/>
          <p:cNvGraphicFramePr>
            <a:graphicFrameLocks noChangeAspect="1"/>
          </p:cNvGraphicFramePr>
          <p:nvPr/>
        </p:nvGraphicFramePr>
        <p:xfrm>
          <a:off x="1331913" y="3360738"/>
          <a:ext cx="6556375" cy="208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6" name="Equation" r:id="rId4" imgW="3276600" imgH="1041400" progId="Equation.3">
                  <p:embed/>
                </p:oleObj>
              </mc:Choice>
              <mc:Fallback>
                <p:oleObj name="Equation" r:id="rId4" imgW="3276600" imgH="1041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360738"/>
                        <a:ext cx="6556375" cy="20843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684213" y="5589588"/>
            <a:ext cx="82708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/>
            <a:r>
              <a:rPr lang="en-US" altLang="en-US"/>
              <a:t>CPI varies between programs on a given CPU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26A8E6BD-F31B-C54D-8368-59E2C847725E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en-US" sz="1400"/>
          </a:p>
        </p:txBody>
      </p:sp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Pitfall: MIPS as a Performance Metric</a:t>
            </a:r>
            <a:endParaRPr lang="en-AU" sz="3600" dirty="0">
              <a:cs typeface="+mj-cs"/>
            </a:endParaRP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pPr eaLnBrk="1" hangingPunct="1"/>
            <a:r>
              <a:rPr lang="en-US" altLang="en-US" b="1"/>
              <a:t>Computer A</a:t>
            </a:r>
          </a:p>
          <a:p>
            <a:pPr lvl="1" eaLnBrk="1" hangingPunct="1"/>
            <a:r>
              <a:rPr lang="en-US" altLang="en-US"/>
              <a:t>10 Billion instructions, 4GHz Clock rate </a:t>
            </a:r>
          </a:p>
          <a:p>
            <a:pPr lvl="1" eaLnBrk="1" hangingPunct="1"/>
            <a:r>
              <a:rPr lang="en-US" altLang="en-US"/>
              <a:t>CPI = 1</a:t>
            </a:r>
          </a:p>
          <a:p>
            <a:pPr eaLnBrk="1" hangingPunct="1"/>
            <a:r>
              <a:rPr lang="en-US" altLang="en-US" b="1"/>
              <a:t>Computer B</a:t>
            </a:r>
          </a:p>
          <a:p>
            <a:pPr lvl="1" eaLnBrk="1" hangingPunct="1"/>
            <a:r>
              <a:rPr lang="en-US" altLang="en-US"/>
              <a:t>8 Billion instructions, 4GHz Clock rate</a:t>
            </a:r>
          </a:p>
          <a:p>
            <a:pPr lvl="1" eaLnBrk="1" hangingPunct="1"/>
            <a:r>
              <a:rPr lang="en-US" altLang="en-US"/>
              <a:t>CPI = 1.1</a:t>
            </a:r>
          </a:p>
          <a:p>
            <a:pPr eaLnBrk="1" hangingPunct="1"/>
            <a:r>
              <a:rPr lang="en-US" altLang="en-US"/>
              <a:t>1) Which has the highest MIPS rating?</a:t>
            </a:r>
          </a:p>
          <a:p>
            <a:pPr eaLnBrk="1" hangingPunct="1"/>
            <a:r>
              <a:rPr lang="en-US" altLang="en-US"/>
              <a:t>2) Which is faster?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</p:txBody>
      </p:sp>
      <p:sp>
        <p:nvSpPr>
          <p:cNvPr id="137220" name="Rectangle 5"/>
          <p:cNvSpPr>
            <a:spLocks noChangeArrowheads="1"/>
          </p:cNvSpPr>
          <p:nvPr/>
        </p:nvSpPr>
        <p:spPr bwMode="auto">
          <a:xfrm>
            <a:off x="684213" y="5589588"/>
            <a:ext cx="82708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C02C4586-032E-D74B-A744-578CC875002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en-US" sz="1400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Concluding Remarks</a:t>
            </a:r>
            <a:endParaRPr lang="en-AU" altLang="en-US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Cost/performance is improving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Due to underlying technology development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Hierarchical layers of abstraction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 both hardware and software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Instruction set architecture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hardware/software interface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Execution time: the best performance measure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Power is a limiting factor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Use parallelism to improve performance</a:t>
            </a: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 rot="5400000">
            <a:off x="7318375" y="1457325"/>
            <a:ext cx="328453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folHlink"/>
                </a:solidFill>
              </a:rPr>
              <a:t>§1.11 Concluding Remarks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Moore’s Law</a:t>
            </a:r>
          </a:p>
        </p:txBody>
      </p:sp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0AED510F-B72B-8042-8C61-0B881F046C06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en-US" sz="1400"/>
          </a:p>
        </p:txBody>
      </p:sp>
      <p:pic>
        <p:nvPicPr>
          <p:cNvPr id="40963" name="Picture 5" descr="Transistor_Count_and_Moore's_Law_-_20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052513"/>
            <a:ext cx="6265863" cy="563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7D68B673-1F30-F74A-934B-4994C3587F47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en-US" sz="140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Classes of Computers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Personal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General purpose, variety of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Subject to cost/performance tradeoff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Server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Network based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High capacity, performance, reliability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Range from small servers to building sized</a:t>
            </a:r>
          </a:p>
          <a:p>
            <a:pPr eaLnBrk="1" hangingPunct="1">
              <a:lnSpc>
                <a:spcPct val="90000"/>
              </a:lnSpc>
            </a:pPr>
            <a:endParaRPr lang="en-AU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Classes of Computers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Supercomputers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High-end scientific and engineering calculations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Highest capability but represent a small fraction of the overall computer market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Embedded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Hidden as components of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Stringent power/performance/cost constraints</a:t>
            </a:r>
          </a:p>
        </p:txBody>
      </p:sp>
      <p:sp>
        <p:nvSpPr>
          <p:cNvPr id="4403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3AC59D04-4DB2-2046-926A-80AF85D628B3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400"/>
              <a:t>Chapter 1 — Computer Abstractions and Technology — </a:t>
            </a:r>
            <a:fld id="{11B3FC1C-22BD-DF42-A180-A6BF2B97C1BF}" type="slidenum">
              <a:rPr lang="en-AU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en-US" sz="1400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PostPC Era</a:t>
            </a:r>
            <a:endParaRPr lang="en-AU" altLang="en-US"/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268413"/>
            <a:ext cx="67691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8519</TotalTime>
  <Words>2804</Words>
  <Application>Microsoft Macintosh PowerPoint</Application>
  <PresentationFormat>On-screen Show (4:3)</PresentationFormat>
  <Paragraphs>645</Paragraphs>
  <Slides>59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Arial</vt:lpstr>
      <vt:lpstr>ＭＳ Ｐゴシック</vt:lpstr>
      <vt:lpstr>Wingdings</vt:lpstr>
      <vt:lpstr>Times New Roman</vt:lpstr>
      <vt:lpstr>Calibri</vt:lpstr>
      <vt:lpstr>Arial Black</vt:lpstr>
      <vt:lpstr>Tahoma</vt:lpstr>
      <vt:lpstr>2_Blends</vt:lpstr>
      <vt:lpstr>Office Theme</vt:lpstr>
      <vt:lpstr>Microsoft Graph Chart</vt:lpstr>
      <vt:lpstr>Microsoft Equation 3.0</vt:lpstr>
      <vt:lpstr>Microsoft Equation</vt:lpstr>
      <vt:lpstr>CSE 305</vt:lpstr>
      <vt:lpstr>Computer Architecture</vt:lpstr>
      <vt:lpstr>Chapter 1</vt:lpstr>
      <vt:lpstr>The Computer Revolution</vt:lpstr>
      <vt:lpstr>Moore’s Law</vt:lpstr>
      <vt:lpstr>Moore’s Law</vt:lpstr>
      <vt:lpstr>Classes of Computers</vt:lpstr>
      <vt:lpstr>Classes of Computers</vt:lpstr>
      <vt:lpstr>The PostPC Era</vt:lpstr>
      <vt:lpstr>The PostPC Era</vt:lpstr>
      <vt:lpstr>What You Will Learn</vt:lpstr>
      <vt:lpstr>Understanding Performance</vt:lpstr>
      <vt:lpstr>Eight Great Ideas</vt:lpstr>
      <vt:lpstr>PowerPoint Presentation</vt:lpstr>
      <vt:lpstr>Below Your Program</vt:lpstr>
      <vt:lpstr>Levels of Program Code</vt:lpstr>
      <vt:lpstr>Components of a Computer</vt:lpstr>
      <vt:lpstr>Anatomy of a Computer</vt:lpstr>
      <vt:lpstr>Anatomy of a Mouse</vt:lpstr>
      <vt:lpstr>Through the Looking Glass</vt:lpstr>
      <vt:lpstr>Touchscreen</vt:lpstr>
      <vt:lpstr>Opening the Box</vt:lpstr>
      <vt:lpstr>Inside the Processor (CPU)</vt:lpstr>
      <vt:lpstr>Inside the Processor</vt:lpstr>
      <vt:lpstr>Inside the Processor</vt:lpstr>
      <vt:lpstr>Inside the Processor</vt:lpstr>
      <vt:lpstr>Inside the Processor</vt:lpstr>
      <vt:lpstr>Abstractions</vt:lpstr>
      <vt:lpstr>PowerPoint Presentation</vt:lpstr>
      <vt:lpstr>PowerPoint Presentation</vt:lpstr>
      <vt:lpstr>A Safe Place for Data</vt:lpstr>
      <vt:lpstr>Networks</vt:lpstr>
      <vt:lpstr>Technology Trends</vt:lpstr>
      <vt:lpstr>Defining Performance</vt:lpstr>
      <vt:lpstr>Response Time and Throughput</vt:lpstr>
      <vt:lpstr>Relative Performance</vt:lpstr>
      <vt:lpstr>Measuring Execution Time</vt:lpstr>
      <vt:lpstr>CPU Clocking</vt:lpstr>
      <vt:lpstr>CPU Time</vt:lpstr>
      <vt:lpstr>CPU Time Example</vt:lpstr>
      <vt:lpstr>Instruction Count and CPI</vt:lpstr>
      <vt:lpstr>CPI Example</vt:lpstr>
      <vt:lpstr>CPI in More Detail</vt:lpstr>
      <vt:lpstr>CPI Example</vt:lpstr>
      <vt:lpstr>CPI Example</vt:lpstr>
      <vt:lpstr>Performance Summary</vt:lpstr>
      <vt:lpstr>PowerPoint Presentation</vt:lpstr>
      <vt:lpstr>Power Trends</vt:lpstr>
      <vt:lpstr>Reducing Power</vt:lpstr>
      <vt:lpstr>Power vs. Performance</vt:lpstr>
      <vt:lpstr>Uniprocessor Performance</vt:lpstr>
      <vt:lpstr>Multiprocessors</vt:lpstr>
      <vt:lpstr>SPEC CPU Benchmark</vt:lpstr>
      <vt:lpstr>CINT2006 for Intel Core i7 920</vt:lpstr>
      <vt:lpstr>Pitfall: Amdahl’s Law</vt:lpstr>
      <vt:lpstr>Fallacy: Low Power at Idle</vt:lpstr>
      <vt:lpstr>Pitfall: MIPS as a Performance Metric</vt:lpstr>
      <vt:lpstr>Pitfall: MIPS as a Performance Metric</vt:lpstr>
      <vt:lpstr>Concluding Remarks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305</dc:title>
  <dc:subject/>
  <dc:creator/>
  <cp:keywords/>
  <dc:description/>
  <cp:lastModifiedBy>Rifat Shahriyar</cp:lastModifiedBy>
  <cp:revision>182</cp:revision>
  <dcterms:created xsi:type="dcterms:W3CDTF">2001-07-25T06:45:25Z</dcterms:created>
  <dcterms:modified xsi:type="dcterms:W3CDTF">2016-11-27T16:34:25Z</dcterms:modified>
  <cp:category/>
</cp:coreProperties>
</file>